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18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66"/>
    <p:restoredTop sz="94719"/>
  </p:normalViewPr>
  <p:slideViewPr>
    <p:cSldViewPr snapToGrid="0">
      <p:cViewPr>
        <p:scale>
          <a:sx n="60" d="100"/>
          <a:sy n="60" d="100"/>
        </p:scale>
        <p:origin x="144" y="2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Administrativos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Agrupados</c:v>
                </c:pt>
                <c:pt idx="1">
                  <c:v>No agrupados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0.28999999999999998</c:v>
                </c:pt>
                <c:pt idx="1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65-0C47-99A8-C579DA7A1536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DDHH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Agrupados</c:v>
                </c:pt>
                <c:pt idx="1">
                  <c:v>No agrupados</c:v>
                </c:pt>
              </c:strCache>
            </c:strRef>
          </c:cat>
          <c:val>
            <c:numRef>
              <c:f>Hoja1!$C$2:$C$3</c:f>
              <c:numCache>
                <c:formatCode>0%</c:formatCode>
                <c:ptCount val="2"/>
                <c:pt idx="0">
                  <c:v>0.18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B65-0C47-99A8-C579DA7A1536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Judiciales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Agrupados</c:v>
                </c:pt>
                <c:pt idx="1">
                  <c:v>No agrupados</c:v>
                </c:pt>
              </c:strCache>
            </c:strRef>
          </c:cat>
          <c:val>
            <c:numRef>
              <c:f>Hoja1!$D$2:$D$3</c:f>
              <c:numCache>
                <c:formatCode>0%</c:formatCode>
                <c:ptCount val="2"/>
                <c:pt idx="0">
                  <c:v>7.0000000000000007E-2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B65-0C47-99A8-C579DA7A1536}"/>
            </c:ext>
          </c:extLst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Personales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Agrupados</c:v>
                </c:pt>
                <c:pt idx="1">
                  <c:v>No agrupados</c:v>
                </c:pt>
              </c:strCache>
            </c:strRef>
          </c:cat>
          <c:val>
            <c:numRef>
              <c:f>Hoja1!$E$2:$E$3</c:f>
              <c:numCache>
                <c:formatCode>0%</c:formatCode>
                <c:ptCount val="2"/>
                <c:pt idx="0">
                  <c:v>0.05</c:v>
                </c:pt>
                <c:pt idx="1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B65-0C47-99A8-C579DA7A1536}"/>
            </c:ext>
          </c:extLst>
        </c:ser>
        <c:ser>
          <c:idx val="4"/>
          <c:order val="4"/>
          <c:tx>
            <c:strRef>
              <c:f>Hoja1!$F$1</c:f>
              <c:strCache>
                <c:ptCount val="1"/>
                <c:pt idx="0">
                  <c:v>Represivos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Agrupados</c:v>
                </c:pt>
                <c:pt idx="1">
                  <c:v>No agrupados</c:v>
                </c:pt>
              </c:strCache>
            </c:strRef>
          </c:cat>
          <c:val>
            <c:numRef>
              <c:f>Hoja1!$F$2:$F$3</c:f>
              <c:numCache>
                <c:formatCode>0%</c:formatCode>
                <c:ptCount val="2"/>
                <c:pt idx="0">
                  <c:v>0.11</c:v>
                </c:pt>
                <c:pt idx="1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B65-0C47-99A8-C579DA7A1536}"/>
            </c:ext>
          </c:extLst>
        </c:ser>
        <c:ser>
          <c:idx val="5"/>
          <c:order val="5"/>
          <c:tx>
            <c:strRef>
              <c:f>Hoja1!$G$1</c:f>
              <c:strCache>
                <c:ptCount val="1"/>
                <c:pt idx="0">
                  <c:v>Prensa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Agrupados</c:v>
                </c:pt>
                <c:pt idx="1">
                  <c:v>No agrupados</c:v>
                </c:pt>
              </c:strCache>
            </c:strRef>
          </c:cat>
          <c:val>
            <c:numRef>
              <c:f>Hoja1!$G$2:$G$3</c:f>
              <c:numCache>
                <c:formatCode>0%</c:formatCode>
                <c:ptCount val="2"/>
                <c:pt idx="0">
                  <c:v>0.05</c:v>
                </c:pt>
                <c:pt idx="1">
                  <c:v>0.19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B65-0C47-99A8-C579DA7A1536}"/>
            </c:ext>
          </c:extLst>
        </c:ser>
        <c:ser>
          <c:idx val="6"/>
          <c:order val="6"/>
          <c:tx>
            <c:strRef>
              <c:f>Hoja1!$H$1</c:f>
              <c:strCache>
                <c:ptCount val="1"/>
                <c:pt idx="0">
                  <c:v>Académica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Agrupados</c:v>
                </c:pt>
                <c:pt idx="1">
                  <c:v>No agrupados</c:v>
                </c:pt>
              </c:strCache>
            </c:strRef>
          </c:cat>
          <c:val>
            <c:numRef>
              <c:f>Hoja1!$H$2:$H$3</c:f>
              <c:numCache>
                <c:formatCode>0%</c:formatCode>
                <c:ptCount val="2"/>
                <c:pt idx="0">
                  <c:v>0.03</c:v>
                </c:pt>
                <c:pt idx="1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B65-0C47-99A8-C579DA7A1536}"/>
            </c:ext>
          </c:extLst>
        </c:ser>
        <c:ser>
          <c:idx val="7"/>
          <c:order val="7"/>
          <c:tx>
            <c:strRef>
              <c:f>Hoja1!$I$1</c:f>
              <c:strCache>
                <c:ptCount val="1"/>
                <c:pt idx="0">
                  <c:v>Testimonios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Agrupados</c:v>
                </c:pt>
                <c:pt idx="1">
                  <c:v>No agrupados</c:v>
                </c:pt>
              </c:strCache>
            </c:strRef>
          </c:cat>
          <c:val>
            <c:numRef>
              <c:f>Hoja1!$I$2:$I$3</c:f>
              <c:numCache>
                <c:formatCode>0%</c:formatCode>
                <c:ptCount val="2"/>
                <c:pt idx="0">
                  <c:v>0.08</c:v>
                </c:pt>
                <c:pt idx="1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B65-0C47-99A8-C579DA7A1536}"/>
            </c:ext>
          </c:extLst>
        </c:ser>
        <c:ser>
          <c:idx val="8"/>
          <c:order val="8"/>
          <c:tx>
            <c:strRef>
              <c:f>Hoja1!$J$1</c:f>
              <c:strCache>
                <c:ptCount val="1"/>
                <c:pt idx="0">
                  <c:v>Estrategia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Agrupados</c:v>
                </c:pt>
                <c:pt idx="1">
                  <c:v>No agrupados</c:v>
                </c:pt>
              </c:strCache>
            </c:strRef>
          </c:cat>
          <c:val>
            <c:numRef>
              <c:f>Hoja1!$J$2:$J$3</c:f>
              <c:numCache>
                <c:formatCode>0%</c:formatCode>
                <c:ptCount val="2"/>
                <c:pt idx="0">
                  <c:v>0.14000000000000001</c:v>
                </c:pt>
                <c:pt idx="1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B65-0C47-99A8-C579DA7A15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8822031"/>
        <c:axId val="178814127"/>
      </c:barChart>
      <c:catAx>
        <c:axId val="17882203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78814127"/>
        <c:crosses val="autoZero"/>
        <c:auto val="1"/>
        <c:lblAlgn val="ctr"/>
        <c:lblOffset val="100"/>
        <c:noMultiLvlLbl val="0"/>
      </c:catAx>
      <c:valAx>
        <c:axId val="178814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L"/>
          </a:p>
        </c:txPr>
        <c:crossAx val="1788220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4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F04C62-3F22-4A85-8799-10335D4DB1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54C765C-2F09-4295-9437-B8CEC56F503D}">
      <dgm:prSet/>
      <dgm:spPr/>
      <dgm:t>
        <a:bodyPr/>
        <a:lstStyle/>
        <a:p>
          <a:r>
            <a:rPr lang="es-CL" b="0" i="0"/>
            <a:t>El software de análisis de datos cualitativos debe facilitar eficazmente la codificación cualitativa. </a:t>
          </a:r>
          <a:endParaRPr lang="en-US"/>
        </a:p>
      </dgm:t>
    </dgm:pt>
    <dgm:pt modelId="{1794D80F-D051-46DA-9119-1CD0CCC8DC9F}" type="parTrans" cxnId="{0556CC64-65F6-4A64-BD20-2D334DB79A64}">
      <dgm:prSet/>
      <dgm:spPr/>
      <dgm:t>
        <a:bodyPr/>
        <a:lstStyle/>
        <a:p>
          <a:endParaRPr lang="en-US"/>
        </a:p>
      </dgm:t>
    </dgm:pt>
    <dgm:pt modelId="{4008D100-DFCD-412D-8570-649EEDA18177}" type="sibTrans" cxnId="{0556CC64-65F6-4A64-BD20-2D334DB79A64}">
      <dgm:prSet/>
      <dgm:spPr/>
      <dgm:t>
        <a:bodyPr/>
        <a:lstStyle/>
        <a:p>
          <a:endParaRPr lang="en-US"/>
        </a:p>
      </dgm:t>
    </dgm:pt>
    <dgm:pt modelId="{53EC82B4-A6EB-4746-B0A3-B7A9756EDB4D}">
      <dgm:prSet/>
      <dgm:spPr/>
      <dgm:t>
        <a:bodyPr/>
        <a:lstStyle/>
        <a:p>
          <a:r>
            <a:rPr lang="es-CL" b="0" i="0"/>
            <a:t>Los investigadores pueden elegir entre la codificación manual y la automatizada, en la que se pueden emplear herramientas para sugerir y aplicar códigos para ahorrar tiempo.</a:t>
          </a:r>
          <a:endParaRPr lang="en-US"/>
        </a:p>
      </dgm:t>
    </dgm:pt>
    <dgm:pt modelId="{C997E878-E067-432D-882E-674B9E084A6A}" type="parTrans" cxnId="{DDAA0837-C6EB-4C20-A0DB-4DFC15D060DF}">
      <dgm:prSet/>
      <dgm:spPr/>
      <dgm:t>
        <a:bodyPr/>
        <a:lstStyle/>
        <a:p>
          <a:endParaRPr lang="en-US"/>
        </a:p>
      </dgm:t>
    </dgm:pt>
    <dgm:pt modelId="{F15F4B69-867D-4CA8-BD74-4AB2E64BADBB}" type="sibTrans" cxnId="{DDAA0837-C6EB-4C20-A0DB-4DFC15D060DF}">
      <dgm:prSet/>
      <dgm:spPr/>
      <dgm:t>
        <a:bodyPr/>
        <a:lstStyle/>
        <a:p>
          <a:endParaRPr lang="en-US"/>
        </a:p>
      </dgm:t>
    </dgm:pt>
    <dgm:pt modelId="{D9C63024-E4DA-4DBD-AB49-0193C6B75703}" type="pres">
      <dgm:prSet presAssocID="{4AF04C62-3F22-4A85-8799-10335D4DB18B}" presName="root" presStyleCnt="0">
        <dgm:presLayoutVars>
          <dgm:dir/>
          <dgm:resizeHandles val="exact"/>
        </dgm:presLayoutVars>
      </dgm:prSet>
      <dgm:spPr/>
    </dgm:pt>
    <dgm:pt modelId="{8A21638F-B85F-410E-8FC7-387FFC0A3478}" type="pres">
      <dgm:prSet presAssocID="{154C765C-2F09-4295-9437-B8CEC56F503D}" presName="compNode" presStyleCnt="0"/>
      <dgm:spPr/>
    </dgm:pt>
    <dgm:pt modelId="{BE71442B-73B9-4223-8910-A0199C3AA936}" type="pres">
      <dgm:prSet presAssocID="{154C765C-2F09-4295-9437-B8CEC56F503D}" presName="bgRect" presStyleLbl="bgShp" presStyleIdx="0" presStyleCnt="2"/>
      <dgm:spPr/>
    </dgm:pt>
    <dgm:pt modelId="{63CF5202-899A-4A98-9100-8645A0285F71}" type="pres">
      <dgm:prSet presAssocID="{154C765C-2F09-4295-9437-B8CEC56F50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F03ECAB5-27A3-443C-99B0-1D02A9382AC3}" type="pres">
      <dgm:prSet presAssocID="{154C765C-2F09-4295-9437-B8CEC56F503D}" presName="spaceRect" presStyleCnt="0"/>
      <dgm:spPr/>
    </dgm:pt>
    <dgm:pt modelId="{F566A85F-8E99-4673-BFA7-27D3FAAF4416}" type="pres">
      <dgm:prSet presAssocID="{154C765C-2F09-4295-9437-B8CEC56F503D}" presName="parTx" presStyleLbl="revTx" presStyleIdx="0" presStyleCnt="2">
        <dgm:presLayoutVars>
          <dgm:chMax val="0"/>
          <dgm:chPref val="0"/>
        </dgm:presLayoutVars>
      </dgm:prSet>
      <dgm:spPr/>
    </dgm:pt>
    <dgm:pt modelId="{FC864AE2-837D-40F1-BDF2-3284E4AB4569}" type="pres">
      <dgm:prSet presAssocID="{4008D100-DFCD-412D-8570-649EEDA18177}" presName="sibTrans" presStyleCnt="0"/>
      <dgm:spPr/>
    </dgm:pt>
    <dgm:pt modelId="{E6A31B8E-9C1C-4DC3-809C-F062B5715D62}" type="pres">
      <dgm:prSet presAssocID="{53EC82B4-A6EB-4746-B0A3-B7A9756EDB4D}" presName="compNode" presStyleCnt="0"/>
      <dgm:spPr/>
    </dgm:pt>
    <dgm:pt modelId="{200F7EAC-26AB-4FD4-BFF1-FD893E536E36}" type="pres">
      <dgm:prSet presAssocID="{53EC82B4-A6EB-4746-B0A3-B7A9756EDB4D}" presName="bgRect" presStyleLbl="bgShp" presStyleIdx="1" presStyleCnt="2"/>
      <dgm:spPr/>
    </dgm:pt>
    <dgm:pt modelId="{59D13F15-1DC3-45EB-87E6-1FDB35FDF581}" type="pres">
      <dgm:prSet presAssocID="{53EC82B4-A6EB-4746-B0A3-B7A9756EDB4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3D0AD8E-DC89-4A94-B732-4806FBFFC2C4}" type="pres">
      <dgm:prSet presAssocID="{53EC82B4-A6EB-4746-B0A3-B7A9756EDB4D}" presName="spaceRect" presStyleCnt="0"/>
      <dgm:spPr/>
    </dgm:pt>
    <dgm:pt modelId="{DDE5BDFD-64C9-454B-9858-F748DF6E9B54}" type="pres">
      <dgm:prSet presAssocID="{53EC82B4-A6EB-4746-B0A3-B7A9756EDB4D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520D434-DBE6-4E1A-ABB4-4B6053B0F61A}" type="presOf" srcId="{154C765C-2F09-4295-9437-B8CEC56F503D}" destId="{F566A85F-8E99-4673-BFA7-27D3FAAF4416}" srcOrd="0" destOrd="0" presId="urn:microsoft.com/office/officeart/2018/2/layout/IconVerticalSolidList"/>
    <dgm:cxn modelId="{DDAA0837-C6EB-4C20-A0DB-4DFC15D060DF}" srcId="{4AF04C62-3F22-4A85-8799-10335D4DB18B}" destId="{53EC82B4-A6EB-4746-B0A3-B7A9756EDB4D}" srcOrd="1" destOrd="0" parTransId="{C997E878-E067-432D-882E-674B9E084A6A}" sibTransId="{F15F4B69-867D-4CA8-BD74-4AB2E64BADBB}"/>
    <dgm:cxn modelId="{4970EA55-A361-412B-AB2F-D8599F70B44C}" type="presOf" srcId="{53EC82B4-A6EB-4746-B0A3-B7A9756EDB4D}" destId="{DDE5BDFD-64C9-454B-9858-F748DF6E9B54}" srcOrd="0" destOrd="0" presId="urn:microsoft.com/office/officeart/2018/2/layout/IconVerticalSolidList"/>
    <dgm:cxn modelId="{0556CC64-65F6-4A64-BD20-2D334DB79A64}" srcId="{4AF04C62-3F22-4A85-8799-10335D4DB18B}" destId="{154C765C-2F09-4295-9437-B8CEC56F503D}" srcOrd="0" destOrd="0" parTransId="{1794D80F-D051-46DA-9119-1CD0CCC8DC9F}" sibTransId="{4008D100-DFCD-412D-8570-649EEDA18177}"/>
    <dgm:cxn modelId="{AC471A6F-2E40-49D7-A295-89F8F37FC2B9}" type="presOf" srcId="{4AF04C62-3F22-4A85-8799-10335D4DB18B}" destId="{D9C63024-E4DA-4DBD-AB49-0193C6B75703}" srcOrd="0" destOrd="0" presId="urn:microsoft.com/office/officeart/2018/2/layout/IconVerticalSolidList"/>
    <dgm:cxn modelId="{B006AA77-5F19-4E7E-B7A1-7DB525D3C559}" type="presParOf" srcId="{D9C63024-E4DA-4DBD-AB49-0193C6B75703}" destId="{8A21638F-B85F-410E-8FC7-387FFC0A3478}" srcOrd="0" destOrd="0" presId="urn:microsoft.com/office/officeart/2018/2/layout/IconVerticalSolidList"/>
    <dgm:cxn modelId="{AC54174A-E243-498E-9675-839D727947B3}" type="presParOf" srcId="{8A21638F-B85F-410E-8FC7-387FFC0A3478}" destId="{BE71442B-73B9-4223-8910-A0199C3AA936}" srcOrd="0" destOrd="0" presId="urn:microsoft.com/office/officeart/2018/2/layout/IconVerticalSolidList"/>
    <dgm:cxn modelId="{BB8ED5FB-F5DE-4778-861E-398088C2B1E8}" type="presParOf" srcId="{8A21638F-B85F-410E-8FC7-387FFC0A3478}" destId="{63CF5202-899A-4A98-9100-8645A0285F71}" srcOrd="1" destOrd="0" presId="urn:microsoft.com/office/officeart/2018/2/layout/IconVerticalSolidList"/>
    <dgm:cxn modelId="{BCA8FFD7-10C4-4BB5-B3D2-9A5ECDC0D710}" type="presParOf" srcId="{8A21638F-B85F-410E-8FC7-387FFC0A3478}" destId="{F03ECAB5-27A3-443C-99B0-1D02A9382AC3}" srcOrd="2" destOrd="0" presId="urn:microsoft.com/office/officeart/2018/2/layout/IconVerticalSolidList"/>
    <dgm:cxn modelId="{A68A3D72-2005-4DF1-8C2C-86FF9B089579}" type="presParOf" srcId="{8A21638F-B85F-410E-8FC7-387FFC0A3478}" destId="{F566A85F-8E99-4673-BFA7-27D3FAAF4416}" srcOrd="3" destOrd="0" presId="urn:microsoft.com/office/officeart/2018/2/layout/IconVerticalSolidList"/>
    <dgm:cxn modelId="{B3E61267-1E68-4F45-9AA2-3E7B6D4F8628}" type="presParOf" srcId="{D9C63024-E4DA-4DBD-AB49-0193C6B75703}" destId="{FC864AE2-837D-40F1-BDF2-3284E4AB4569}" srcOrd="1" destOrd="0" presId="urn:microsoft.com/office/officeart/2018/2/layout/IconVerticalSolidList"/>
    <dgm:cxn modelId="{7488595D-1EFB-48B5-806E-98E051A6486F}" type="presParOf" srcId="{D9C63024-E4DA-4DBD-AB49-0193C6B75703}" destId="{E6A31B8E-9C1C-4DC3-809C-F062B5715D62}" srcOrd="2" destOrd="0" presId="urn:microsoft.com/office/officeart/2018/2/layout/IconVerticalSolidList"/>
    <dgm:cxn modelId="{A31D241E-2D80-46C5-A125-CA3AA47226C6}" type="presParOf" srcId="{E6A31B8E-9C1C-4DC3-809C-F062B5715D62}" destId="{200F7EAC-26AB-4FD4-BFF1-FD893E536E36}" srcOrd="0" destOrd="0" presId="urn:microsoft.com/office/officeart/2018/2/layout/IconVerticalSolidList"/>
    <dgm:cxn modelId="{75FB7275-2AD8-4052-8343-CF423D6D7DB9}" type="presParOf" srcId="{E6A31B8E-9C1C-4DC3-809C-F062B5715D62}" destId="{59D13F15-1DC3-45EB-87E6-1FDB35FDF581}" srcOrd="1" destOrd="0" presId="urn:microsoft.com/office/officeart/2018/2/layout/IconVerticalSolidList"/>
    <dgm:cxn modelId="{3FB63D9C-3F99-483D-83F5-AC141A010766}" type="presParOf" srcId="{E6A31B8E-9C1C-4DC3-809C-F062B5715D62}" destId="{B3D0AD8E-DC89-4A94-B732-4806FBFFC2C4}" srcOrd="2" destOrd="0" presId="urn:microsoft.com/office/officeart/2018/2/layout/IconVerticalSolidList"/>
    <dgm:cxn modelId="{D535E8D3-7BB2-48A8-B47D-7FD406BBB0C9}" type="presParOf" srcId="{E6A31B8E-9C1C-4DC3-809C-F062B5715D62}" destId="{DDE5BDFD-64C9-454B-9858-F748DF6E9B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71442B-73B9-4223-8910-A0199C3AA936}">
      <dsp:nvSpPr>
        <dsp:cNvPr id="0" name=""/>
        <dsp:cNvSpPr/>
      </dsp:nvSpPr>
      <dsp:spPr>
        <a:xfrm>
          <a:off x="0" y="867270"/>
          <a:ext cx="5980170" cy="1601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CF5202-899A-4A98-9100-8645A0285F71}">
      <dsp:nvSpPr>
        <dsp:cNvPr id="0" name=""/>
        <dsp:cNvSpPr/>
      </dsp:nvSpPr>
      <dsp:spPr>
        <a:xfrm>
          <a:off x="484337" y="1227521"/>
          <a:ext cx="880613" cy="88061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66A85F-8E99-4673-BFA7-27D3FAAF4416}">
      <dsp:nvSpPr>
        <dsp:cNvPr id="0" name=""/>
        <dsp:cNvSpPr/>
      </dsp:nvSpPr>
      <dsp:spPr>
        <a:xfrm>
          <a:off x="1849287" y="867270"/>
          <a:ext cx="4130882" cy="160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451" tIns="169451" rIns="169451" bIns="16945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b="0" i="0" kern="1200"/>
            <a:t>El software de análisis de datos cualitativos debe facilitar eficazmente la codificación cualitativa. </a:t>
          </a:r>
          <a:endParaRPr lang="en-US" sz="1700" kern="1200"/>
        </a:p>
      </dsp:txBody>
      <dsp:txXfrm>
        <a:off x="1849287" y="867270"/>
        <a:ext cx="4130882" cy="1601115"/>
      </dsp:txXfrm>
    </dsp:sp>
    <dsp:sp modelId="{200F7EAC-26AB-4FD4-BFF1-FD893E536E36}">
      <dsp:nvSpPr>
        <dsp:cNvPr id="0" name=""/>
        <dsp:cNvSpPr/>
      </dsp:nvSpPr>
      <dsp:spPr>
        <a:xfrm>
          <a:off x="0" y="2868664"/>
          <a:ext cx="5980170" cy="16011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D13F15-1DC3-45EB-87E6-1FDB35FDF581}">
      <dsp:nvSpPr>
        <dsp:cNvPr id="0" name=""/>
        <dsp:cNvSpPr/>
      </dsp:nvSpPr>
      <dsp:spPr>
        <a:xfrm>
          <a:off x="484337" y="3228915"/>
          <a:ext cx="880613" cy="880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E5BDFD-64C9-454B-9858-F748DF6E9B54}">
      <dsp:nvSpPr>
        <dsp:cNvPr id="0" name=""/>
        <dsp:cNvSpPr/>
      </dsp:nvSpPr>
      <dsp:spPr>
        <a:xfrm>
          <a:off x="1849287" y="2868664"/>
          <a:ext cx="4130882" cy="1601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451" tIns="169451" rIns="169451" bIns="169451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L" sz="1700" b="0" i="0" kern="1200"/>
            <a:t>Los investigadores pueden elegir entre la codificación manual y la automatizada, en la que se pueden emplear herramientas para sugerir y aplicar códigos para ahorrar tiempo.</a:t>
          </a:r>
          <a:endParaRPr lang="en-US" sz="1700" kern="1200"/>
        </a:p>
      </dsp:txBody>
      <dsp:txXfrm>
        <a:off x="1849287" y="2868664"/>
        <a:ext cx="4130882" cy="1601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1/15/24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83986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39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48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30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122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1/15/24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42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2531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59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27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1/15/24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9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1/15/24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2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queologiaenred.paleorama.es/2017/11/la-necropolis-megalitica-de-panoria.html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n8.tv/america-latina/520887-chile-nuevo-hecho-de-abuso-policial-por-carabineros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o.uchile.cl/2021/08/30/la-memoria-desde-las-raices-las-experiencias-de-familiares-de-detenidos-desaparecidos/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ockcontent.com/es/blog/revision-literaria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physics.stackexchange.com/questions/266804/in-which-pattern-does-the-individual-particles-move-in-a-longitudinal-wave/269073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sa/3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be.com/user/atlasti01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ceptodefinicion.de/concepto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iodevida.com/como-destacar-texto-no-windows-10-mail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pocomascadadia.blogspot.com/2013/09/unos-posits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ycultura.com/tipos-de-graficas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A9CAE3-291A-0897-83A6-722445CEA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7980" y="1030406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s-CL" sz="4200"/>
              <a:t>CODIFICACIÓN Y CATEGORIZACIÓN EN ATLAS TI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50DEC4-4467-65F5-4F7C-AFEED9C038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980" y="4691564"/>
            <a:ext cx="5068121" cy="1136029"/>
          </a:xfrm>
        </p:spPr>
        <p:txBody>
          <a:bodyPr>
            <a:normAutofit/>
          </a:bodyPr>
          <a:lstStyle/>
          <a:p>
            <a:pPr algn="l"/>
            <a:r>
              <a:rPr lang="es-CL" dirty="0"/>
              <a:t>Mauricio Carrasco Núñez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898BE7-9E43-4FB4-F5D4-C101630DC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96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49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92D4A-3800-AB24-6ACE-6EA6AA25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Análisis de 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A08FC-9614-6852-CCE9-DF0F847A7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200" b="0" i="0">
                <a:effectLst/>
              </a:rPr>
              <a:t>Entre otras cosas, los códigos pueden analizarse por su frecuencia o su conexión con otros códigos (o co-ocurrencia con otros códigos).</a:t>
            </a:r>
          </a:p>
          <a:p>
            <a:pPr>
              <a:lnSpc>
                <a:spcPct val="95000"/>
              </a:lnSpc>
            </a:pPr>
            <a:r>
              <a:rPr lang="en-US" sz="1200" b="0" i="0">
                <a:effectLst/>
              </a:rPr>
              <a:t>En el ejemplo anterior el proceso de análisis consiste simplemente en determinar la frecuencia y el porcentaje con la que cada tipo de participante (familiares agrupados, no agrupados, organizaciones de memoria y ddhh) expresa su posición en los encuentros mediante el análisis de los códigos aplicados a los datos..</a:t>
            </a:r>
          </a:p>
          <a:p>
            <a:pPr>
              <a:lnSpc>
                <a:spcPct val="95000"/>
              </a:lnSpc>
            </a:pPr>
            <a:r>
              <a:rPr lang="en-US" sz="1200" b="0" i="0">
                <a:effectLst/>
              </a:rPr>
              <a:t>Como resultado, la codificación cualitativa transforma los datos brutos en una forma que facilita la generación de percepciones más profundas a través del análisis empírico.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EAB36EAD-F457-B5DB-2FAB-26674C57FA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282" y="2545224"/>
            <a:ext cx="7174237" cy="321047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29CEF76-7432-EB5A-0F47-8724C2038A3C}"/>
              </a:ext>
            </a:extLst>
          </p:cNvPr>
          <p:cNvSpPr txBox="1"/>
          <p:nvPr/>
        </p:nvSpPr>
        <p:spPr>
          <a:xfrm>
            <a:off x="6005015" y="1428207"/>
            <a:ext cx="4876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Figura 2. Diagrama de </a:t>
            </a:r>
            <a:r>
              <a:rPr lang="es-CL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Sankey</a:t>
            </a:r>
            <a:r>
              <a:rPr lang="es-CL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con objetivos y públicos de la campaña del PNB</a:t>
            </a:r>
            <a:endParaRPr lang="es-CL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05554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487FAA-2500-9348-BA3A-271926A8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>
            <a:normAutofit/>
          </a:bodyPr>
          <a:lstStyle/>
          <a:p>
            <a:r>
              <a:rPr lang="es-CL" dirty="0"/>
              <a:t>Métodos de codificación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B4AD87-BCBF-FAC3-A098-17C1C8F3D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207969"/>
            <a:ext cx="3932830" cy="3884983"/>
          </a:xfrm>
        </p:spPr>
        <p:txBody>
          <a:bodyPr>
            <a:normAutofit/>
          </a:bodyPr>
          <a:lstStyle/>
          <a:p>
            <a:r>
              <a:rPr lang="es-CL" b="0" i="0">
                <a:effectLst/>
                <a:latin typeface="Inter"/>
              </a:rPr>
              <a:t>Codificación inductiva</a:t>
            </a:r>
          </a:p>
          <a:p>
            <a:r>
              <a:rPr lang="es-CL" b="0" i="0">
                <a:effectLst/>
                <a:latin typeface="Inter"/>
              </a:rPr>
              <a:t>Codificación deductiva</a:t>
            </a:r>
          </a:p>
          <a:p>
            <a:r>
              <a:rPr lang="es-CL" b="0" i="0">
                <a:effectLst/>
                <a:latin typeface="Inter"/>
              </a:rPr>
              <a:t>Codificación del análisis temático</a:t>
            </a:r>
          </a:p>
          <a:p>
            <a:r>
              <a:rPr lang="es-CL" b="0" i="0">
                <a:effectLst/>
                <a:latin typeface="Inter"/>
              </a:rPr>
              <a:t>Codificación de procesos</a:t>
            </a:r>
          </a:p>
          <a:p>
            <a:r>
              <a:rPr lang="es-CL" b="0" i="0">
                <a:effectLst/>
                <a:latin typeface="Inter"/>
              </a:rPr>
              <a:t>Codificación estructural</a:t>
            </a:r>
          </a:p>
          <a:p>
            <a:r>
              <a:rPr lang="es-CL" b="0" i="0">
                <a:effectLst/>
                <a:latin typeface="Inter"/>
              </a:rPr>
              <a:t>Codificación longitudinal</a:t>
            </a:r>
          </a:p>
        </p:txBody>
      </p:sp>
      <p:pic>
        <p:nvPicPr>
          <p:cNvPr id="8" name="Graphic 7" descr="Código QR">
            <a:extLst>
              <a:ext uri="{FF2B5EF4-FFF2-40B4-BE49-F238E27FC236}">
                <a16:creationId xmlns:a16="http://schemas.microsoft.com/office/drawing/2014/main" id="{687C525E-48D2-8EF3-B67A-52EFF71F9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6027" y="755650"/>
            <a:ext cx="53467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58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5A6C08E-FC85-4714-E3EB-EFF613EB2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1"/>
            <a:ext cx="3880511" cy="15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Codificación inductiva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FD691CB-7355-F35D-44F3-BDCCB1ED1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611718"/>
            <a:ext cx="3880511" cy="3514164"/>
          </a:xfr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r>
              <a:rPr lang="es-CL" dirty="0">
                <a:solidFill>
                  <a:srgbClr val="111827"/>
                </a:solidFill>
                <a:latin typeface="Inter"/>
              </a:rPr>
              <a:t>C</a:t>
            </a:r>
            <a:r>
              <a:rPr lang="es-CL" b="0" i="0" dirty="0">
                <a:solidFill>
                  <a:srgbClr val="111827"/>
                </a:solidFill>
                <a:effectLst/>
                <a:latin typeface="Inter"/>
              </a:rPr>
              <a:t>onsiste en observar los datos y reducirlos a sus puntos de información más destacados mediante la codificación.</a:t>
            </a:r>
          </a:p>
          <a:p>
            <a:r>
              <a:rPr lang="es-CL" b="0" i="0" dirty="0">
                <a:solidFill>
                  <a:srgbClr val="111827"/>
                </a:solidFill>
                <a:effectLst/>
                <a:latin typeface="Inter"/>
              </a:rPr>
              <a:t>Cualquier enfoque inductivo de la investigación implica generar conocimiento desde la base. En consecuencia, la codificación inductiva busca generar conocimientos a partir de los propios datos cualitativos.</a:t>
            </a:r>
          </a:p>
          <a:p>
            <a:r>
              <a:rPr lang="es-CL" b="0" i="0" dirty="0">
                <a:solidFill>
                  <a:srgbClr val="111827"/>
                </a:solidFill>
                <a:effectLst/>
                <a:latin typeface="Inter"/>
              </a:rPr>
              <a:t>La codificación inductiva beneficia a los investigadores que necesitan examinar los datos principalmente por su significado inherente, en lugar de por cómo podrían considerarlos los marcos de conocimiento externos.</a:t>
            </a:r>
          </a:p>
          <a:p>
            <a:r>
              <a:rPr lang="es-CL" b="0" i="0" dirty="0">
                <a:solidFill>
                  <a:srgbClr val="111827"/>
                </a:solidFill>
                <a:effectLst/>
                <a:latin typeface="Inter"/>
              </a:rPr>
              <a:t>La codificación inductiva también puede aportar una nueva perspectiva que la teoría establecida aún no ha tenido en cuenta, lo que haría inadecuado un enfoque basado en la teoría.</a:t>
            </a:r>
            <a:endParaRPr lang="en-US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78D5597-B1DD-B036-40ED-61CDDC6CE8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310" r="20596" b="-1"/>
          <a:stretch/>
        </p:blipFill>
        <p:spPr>
          <a:xfrm>
            <a:off x="5401463" y="10"/>
            <a:ext cx="67905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34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6F6B57-A36D-E04C-505F-3FA13D64F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1"/>
            <a:ext cx="3880511" cy="15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Codificación deductiva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672D48-1F6B-4ABE-5BE3-4E837A4BE7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611718"/>
            <a:ext cx="3880511" cy="351416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400" b="0" i="0">
                <a:effectLst/>
              </a:rPr>
              <a:t>A diferencia de la codificación inductiva, la deductiva aplica a los nuevos datos un marco de investigación existente o un estudio de investigación previo. </a:t>
            </a:r>
          </a:p>
          <a:p>
            <a:pPr>
              <a:lnSpc>
                <a:spcPct val="95000"/>
              </a:lnSpc>
            </a:pPr>
            <a:r>
              <a:rPr lang="en-US" sz="1400" b="0" i="0">
                <a:effectLst/>
              </a:rPr>
              <a:t>Esto significa que el investigador aplica a los nuevos datos un conjunto de códigos predefinidos basados en una investigación establecida.</a:t>
            </a:r>
          </a:p>
          <a:p>
            <a:pPr>
              <a:lnSpc>
                <a:spcPct val="95000"/>
              </a:lnSpc>
            </a:pPr>
            <a:r>
              <a:rPr lang="en-US" sz="1400"/>
              <a:t>Emplear tanto la codificación inductiva como la deductiva puede ayudarle a conseguir un análisis más holístico de los datos, al basarse en los conocimientos existentes sobre un fenómeno y generar al mismo tiempo nuevos conocimientos sobre los aspectos menos conocidos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C2A32F3-AA9C-5760-251F-5AFB2E41FB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207" r="10997"/>
          <a:stretch/>
        </p:blipFill>
        <p:spPr>
          <a:xfrm>
            <a:off x="5401463" y="10"/>
            <a:ext cx="67905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C92D4A-3800-AB24-6ACE-6EA6AA25A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L" dirty="0"/>
              <a:t>Codificación temática</a:t>
            </a:r>
            <a:endParaRPr lang="en-US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8A08FC-9614-6852-CCE9-DF0F847A7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CL" sz="1200" b="0" i="0" dirty="0">
                <a:solidFill>
                  <a:srgbClr val="111827"/>
                </a:solidFill>
                <a:effectLst/>
                <a:latin typeface="Inter"/>
              </a:rPr>
              <a:t>El objetivo de un análisis temático derivado de la codificación, como su nombre indica, es identificar temas que giren en torno a un concepto o fenómeno concreto. </a:t>
            </a:r>
          </a:p>
          <a:p>
            <a:r>
              <a:rPr lang="es-CL" sz="1200" b="0" i="0" dirty="0">
                <a:solidFill>
                  <a:srgbClr val="111827"/>
                </a:solidFill>
                <a:effectLst/>
                <a:latin typeface="Inter"/>
              </a:rPr>
              <a:t>Mientras que los conceptos de las ciencias naturales, como la temperatura y el peso atómico, pueden medirse con datos numéricos, los conceptos de las ciencias sociales a menudo escapan a un análisis numérico fácil. </a:t>
            </a:r>
          </a:p>
          <a:p>
            <a:r>
              <a:rPr lang="es-CL" sz="1200" b="0" i="0" dirty="0">
                <a:solidFill>
                  <a:srgbClr val="111827"/>
                </a:solidFill>
                <a:effectLst/>
                <a:latin typeface="Inter"/>
              </a:rPr>
              <a:t>En lugar de reducir la importancia de los archivos y documentos en la búsqueda de desaparecidos a una escala de importancia que va de uno a diez, la codificación del análisis temático trata de describir estos fenómenos mediante diversos aspectos que pueden agruparse en temas comunes.</a:t>
            </a:r>
            <a:endParaRPr lang="es-CL" sz="1200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29CEF76-7432-EB5A-0F47-8724C2038A3C}"/>
              </a:ext>
            </a:extLst>
          </p:cNvPr>
          <p:cNvSpPr txBox="1"/>
          <p:nvPr/>
        </p:nvSpPr>
        <p:spPr>
          <a:xfrm>
            <a:off x="6005015" y="1102305"/>
            <a:ext cx="487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Figura 1. Frecuencia relativa de archivos y documentos mencionados en los encuentros con familiares agrupados y no agrupados (Porcentaje por grupo)</a:t>
            </a:r>
          </a:p>
        </p:txBody>
      </p:sp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20618D6A-D277-EC33-0A7B-B66AF29E42A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37687320"/>
              </p:ext>
            </p:extLst>
          </p:nvPr>
        </p:nvGraphicFramePr>
        <p:xfrm>
          <a:off x="5897066" y="2274945"/>
          <a:ext cx="5092699" cy="37965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67886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8669BA-523E-0871-BE28-FC47CB94B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Codificación de proceso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240F2F-EB41-E652-18F3-F062AD5B99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200" b="0" i="0" dirty="0">
                <a:effectLst/>
              </a:rPr>
              <a:t>Los </a:t>
            </a:r>
            <a:r>
              <a:rPr lang="en-US" sz="1200" b="0" i="0" dirty="0" err="1">
                <a:effectLst/>
              </a:rPr>
              <a:t>procesos</a:t>
            </a:r>
            <a:r>
              <a:rPr lang="en-US" sz="1200" b="0" i="0" dirty="0">
                <a:effectLst/>
              </a:rPr>
              <a:t> son </a:t>
            </a:r>
            <a:r>
              <a:rPr lang="en-US" sz="1200" b="0" i="0" dirty="0" err="1">
                <a:effectLst/>
              </a:rPr>
              <a:t>fenómenos</a:t>
            </a:r>
            <a:r>
              <a:rPr lang="en-US" sz="1200" b="0" i="0" dirty="0">
                <a:effectLst/>
              </a:rPr>
              <a:t> que se </a:t>
            </a:r>
            <a:r>
              <a:rPr lang="en-US" sz="1200" b="0" i="0" dirty="0" err="1">
                <a:effectLst/>
              </a:rPr>
              <a:t>caracterizan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por</a:t>
            </a:r>
            <a:r>
              <a:rPr lang="en-US" sz="1200" b="0" i="0" dirty="0">
                <a:effectLst/>
              </a:rPr>
              <a:t> la </a:t>
            </a:r>
            <a:r>
              <a:rPr lang="en-US" sz="1200" b="0" i="0" dirty="0" err="1">
                <a:effectLst/>
              </a:rPr>
              <a:t>acción</a:t>
            </a:r>
            <a:r>
              <a:rPr lang="en-US" sz="1200" b="0" i="0" dirty="0">
                <a:effectLst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sz="1200" b="0" i="0" dirty="0" err="1">
                <a:effectLst/>
              </a:rPr>
              <a:t>Piense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sociológicamente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en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el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acto</a:t>
            </a:r>
            <a:r>
              <a:rPr lang="en-US" sz="1200" b="0" i="0" dirty="0">
                <a:effectLst/>
              </a:rPr>
              <a:t> de </a:t>
            </a:r>
            <a:r>
              <a:rPr lang="en-US" sz="1200" b="0" i="0" dirty="0" err="1">
                <a:effectLst/>
              </a:rPr>
              <a:t>desaparecer</a:t>
            </a:r>
            <a:r>
              <a:rPr lang="en-US" sz="1200" b="0" i="0" dirty="0">
                <a:effectLst/>
              </a:rPr>
              <a:t> a un </a:t>
            </a:r>
            <a:r>
              <a:rPr lang="en-US" sz="1200" b="0" i="0" dirty="0" err="1">
                <a:effectLst/>
              </a:rPr>
              <a:t>opositor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político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en</a:t>
            </a:r>
            <a:r>
              <a:rPr lang="en-US" sz="1200" b="0" i="0" dirty="0">
                <a:effectLst/>
              </a:rPr>
              <a:t> un </a:t>
            </a:r>
            <a:r>
              <a:rPr lang="en-US" sz="1200" b="0" i="0" dirty="0" err="1">
                <a:effectLst/>
              </a:rPr>
              <a:t>contexto</a:t>
            </a:r>
            <a:r>
              <a:rPr lang="en-US" sz="1200" b="0" i="0" dirty="0">
                <a:effectLst/>
              </a:rPr>
              <a:t> de </a:t>
            </a:r>
            <a:r>
              <a:rPr lang="en-US" sz="1200" b="0" i="0" dirty="0" err="1">
                <a:effectLst/>
              </a:rPr>
              <a:t>terrorismo</a:t>
            </a:r>
            <a:r>
              <a:rPr lang="en-US" sz="1200" b="0" i="0" dirty="0">
                <a:effectLst/>
              </a:rPr>
              <a:t> de </a:t>
            </a:r>
            <a:r>
              <a:rPr lang="en-US" sz="1200" b="0" i="0" dirty="0" err="1">
                <a:effectLst/>
              </a:rPr>
              <a:t>estado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en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lugar</a:t>
            </a:r>
            <a:r>
              <a:rPr lang="en-US" sz="1200" b="0" i="0" dirty="0">
                <a:effectLst/>
              </a:rPr>
              <a:t> de </a:t>
            </a:r>
            <a:r>
              <a:rPr lang="en-US" sz="1200" b="0" i="0" dirty="0" err="1">
                <a:effectLst/>
              </a:rPr>
              <a:t>simplemente</a:t>
            </a:r>
            <a:r>
              <a:rPr lang="en-US" sz="1200" b="0" i="0" dirty="0">
                <a:effectLst/>
              </a:rPr>
              <a:t> </a:t>
            </a:r>
            <a:r>
              <a:rPr lang="en-US" sz="1200" dirty="0" err="1"/>
              <a:t>etiquetarlo</a:t>
            </a:r>
            <a:r>
              <a:rPr lang="en-US" sz="1200" dirty="0"/>
              <a:t> </a:t>
            </a:r>
            <a:r>
              <a:rPr lang="en-US" sz="1200" dirty="0" err="1"/>
              <a:t>como</a:t>
            </a:r>
            <a:r>
              <a:rPr lang="en-US" sz="1200" dirty="0"/>
              <a:t> un </a:t>
            </a:r>
            <a:r>
              <a:rPr lang="en-US" sz="1200" dirty="0" err="1"/>
              <a:t>delito</a:t>
            </a:r>
            <a:r>
              <a:rPr lang="en-US" sz="1200" dirty="0"/>
              <a:t> o un conjunto de </a:t>
            </a:r>
            <a:r>
              <a:rPr lang="en-US" sz="1200" dirty="0" err="1"/>
              <a:t>delitos</a:t>
            </a:r>
            <a:endParaRPr lang="en-US" sz="1200" b="0" i="0" dirty="0">
              <a:effectLst/>
            </a:endParaRPr>
          </a:p>
          <a:p>
            <a:pPr>
              <a:lnSpc>
                <a:spcPct val="95000"/>
              </a:lnSpc>
            </a:pPr>
            <a:r>
              <a:rPr lang="en-US" sz="1200" b="0" i="0" dirty="0" err="1">
                <a:effectLst/>
              </a:rPr>
              <a:t>En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este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caso</a:t>
            </a:r>
            <a:r>
              <a:rPr lang="en-US" sz="1200" b="0" i="0" dirty="0">
                <a:effectLst/>
              </a:rPr>
              <a:t>, la </a:t>
            </a:r>
            <a:r>
              <a:rPr lang="en-US" sz="1200" b="0" i="0" dirty="0" err="1">
                <a:effectLst/>
              </a:rPr>
              <a:t>codificación</a:t>
            </a:r>
            <a:r>
              <a:rPr lang="en-US" sz="1200" b="0" i="0" dirty="0">
                <a:effectLst/>
              </a:rPr>
              <a:t> de </a:t>
            </a:r>
            <a:r>
              <a:rPr lang="en-US" sz="1200" b="0" i="0" dirty="0" err="1">
                <a:effectLst/>
              </a:rPr>
              <a:t>procesos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puede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considerarse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una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extensión</a:t>
            </a:r>
            <a:r>
              <a:rPr lang="en-US" sz="1200" b="0" i="0" dirty="0">
                <a:effectLst/>
              </a:rPr>
              <a:t> de la </a:t>
            </a:r>
            <a:r>
              <a:rPr lang="en-US" sz="1200" b="0" i="0" dirty="0" err="1">
                <a:effectLst/>
              </a:rPr>
              <a:t>codificación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temática</a:t>
            </a:r>
            <a:r>
              <a:rPr lang="en-US" sz="1200" b="0" i="0" dirty="0">
                <a:effectLst/>
              </a:rPr>
              <a:t>, con la </a:t>
            </a:r>
            <a:r>
              <a:rPr lang="en-US" sz="1200" b="0" i="0" dirty="0" err="1">
                <a:effectLst/>
              </a:rPr>
              <a:t>salvedad</a:t>
            </a:r>
            <a:r>
              <a:rPr lang="en-US" sz="1200" b="0" i="0" dirty="0">
                <a:effectLst/>
              </a:rPr>
              <a:t> de que </a:t>
            </a:r>
            <a:r>
              <a:rPr lang="en-US" sz="1200" b="0" i="0" dirty="0" err="1">
                <a:effectLst/>
              </a:rPr>
              <a:t>los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principales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aspectos</a:t>
            </a:r>
            <a:r>
              <a:rPr lang="en-US" sz="1200" b="0" i="0" dirty="0">
                <a:effectLst/>
              </a:rPr>
              <a:t> de un </a:t>
            </a:r>
            <a:r>
              <a:rPr lang="en-US" sz="1200" b="0" i="0" dirty="0" err="1">
                <a:effectLst/>
              </a:rPr>
              <a:t>proceso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también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pueden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identificarse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mediante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secuencias</a:t>
            </a:r>
            <a:r>
              <a:rPr lang="en-US" sz="1200" b="0" i="0" dirty="0">
                <a:effectLst/>
              </a:rPr>
              <a:t> y </a:t>
            </a:r>
            <a:r>
              <a:rPr lang="en-US" sz="1200" b="0" i="0" dirty="0" err="1">
                <a:effectLst/>
              </a:rPr>
              <a:t>patrones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partiendo</a:t>
            </a:r>
            <a:r>
              <a:rPr lang="en-US" sz="1200" b="0" i="0" dirty="0">
                <a:effectLst/>
              </a:rPr>
              <a:t> de la base de que </a:t>
            </a:r>
            <a:r>
              <a:rPr lang="en-US" sz="1200" b="0" i="0" dirty="0" err="1">
                <a:effectLst/>
              </a:rPr>
              <a:t>algunas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acciones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pueden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seguir</a:t>
            </a:r>
            <a:r>
              <a:rPr lang="en-US" sz="1200" b="0" i="0" dirty="0">
                <a:effectLst/>
              </a:rPr>
              <a:t> a </a:t>
            </a:r>
            <a:r>
              <a:rPr lang="en-US" sz="1200" b="0" i="0" dirty="0" err="1">
                <a:effectLst/>
              </a:rPr>
              <a:t>otras</a:t>
            </a:r>
            <a:r>
              <a:rPr lang="en-US" sz="1200" b="0" i="0" dirty="0">
                <a:effectLst/>
              </a:rPr>
              <a:t>, </a:t>
            </a:r>
            <a:r>
              <a:rPr lang="en-US" sz="1200" b="0" i="0" dirty="0" err="1">
                <a:effectLst/>
              </a:rPr>
              <a:t>configurando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trayectorias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tipo</a:t>
            </a:r>
            <a:r>
              <a:rPr lang="en-US" sz="1200" b="0" i="0" dirty="0">
                <a:effectLst/>
              </a:rPr>
              <a:t>. </a:t>
            </a:r>
          </a:p>
          <a:p>
            <a:pPr>
              <a:lnSpc>
                <a:spcPct val="95000"/>
              </a:lnSpc>
            </a:pPr>
            <a:r>
              <a:rPr lang="en-US" sz="1200" b="0" i="0" dirty="0" err="1">
                <a:effectLst/>
              </a:rPr>
              <a:t>Captar</a:t>
            </a:r>
            <a:r>
              <a:rPr lang="en-US" sz="1200" b="0" i="0" dirty="0">
                <a:effectLst/>
              </a:rPr>
              <a:t> las </a:t>
            </a:r>
            <a:r>
              <a:rPr lang="en-US" sz="1200" b="0" i="0" dirty="0" err="1">
                <a:effectLst/>
              </a:rPr>
              <a:t>fases</a:t>
            </a:r>
            <a:r>
              <a:rPr lang="en-US" sz="1200" b="0" i="0" dirty="0">
                <a:effectLst/>
              </a:rPr>
              <a:t> y </a:t>
            </a:r>
            <a:r>
              <a:rPr lang="en-US" sz="1200" b="0" i="0" dirty="0" err="1">
                <a:effectLst/>
              </a:rPr>
              <a:t>secuencias</a:t>
            </a:r>
            <a:r>
              <a:rPr lang="en-US" sz="1200" b="0" i="0" dirty="0">
                <a:effectLst/>
              </a:rPr>
              <a:t> </a:t>
            </a:r>
            <a:r>
              <a:rPr lang="en-US" sz="1200" b="0" i="0" dirty="0" err="1">
                <a:effectLst/>
              </a:rPr>
              <a:t>específicas</a:t>
            </a:r>
            <a:r>
              <a:rPr lang="en-US" sz="1200" b="0" i="0" dirty="0">
                <a:effectLst/>
              </a:rPr>
              <a:t> es un </a:t>
            </a:r>
            <a:r>
              <a:rPr lang="en-US" sz="1200" b="0" i="0" dirty="0" err="1">
                <a:effectLst/>
              </a:rPr>
              <a:t>objetivo</a:t>
            </a:r>
            <a:r>
              <a:rPr lang="en-US" sz="1200" b="0" i="0" dirty="0">
                <a:effectLst/>
              </a:rPr>
              <a:t> clave </a:t>
            </a:r>
            <a:r>
              <a:rPr lang="en-US" sz="1200" b="0" i="0" dirty="0" err="1">
                <a:effectLst/>
              </a:rPr>
              <a:t>en</a:t>
            </a:r>
            <a:r>
              <a:rPr lang="en-US" sz="1200" b="0" i="0" dirty="0">
                <a:effectLst/>
              </a:rPr>
              <a:t> la </a:t>
            </a:r>
            <a:r>
              <a:rPr lang="en-US" sz="1200" b="0" i="0" dirty="0" err="1">
                <a:effectLst/>
              </a:rPr>
              <a:t>codificación</a:t>
            </a:r>
            <a:r>
              <a:rPr lang="en-US" sz="1200" b="0" i="0" dirty="0">
                <a:effectLst/>
              </a:rPr>
              <a:t> de </a:t>
            </a:r>
            <a:r>
              <a:rPr lang="en-US" sz="1200" b="0" i="0" dirty="0" err="1">
                <a:effectLst/>
              </a:rPr>
              <a:t>procesos</a:t>
            </a:r>
            <a:r>
              <a:rPr lang="en-US" sz="1200" b="0" i="0" dirty="0">
                <a:effectLst/>
              </a:rPr>
              <a:t>.</a:t>
            </a:r>
            <a:endParaRPr lang="en-US" sz="1200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65966B1-A155-6E90-1718-53FAAD1F78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01464" y="1414543"/>
            <a:ext cx="6035826" cy="402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0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921826-4D96-75F0-1E72-CEFEE5933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1"/>
            <a:ext cx="3880511" cy="15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Codificación estructural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0FB28-D699-5198-15D9-5A6CB4AE6D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611718"/>
            <a:ext cx="3880511" cy="351416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200" b="0" i="0">
                <a:effectLst/>
              </a:rPr>
              <a:t>La "estructura" de una sentencia judicial es distinta de la de un ensayo o un artículo científico.</a:t>
            </a:r>
          </a:p>
          <a:p>
            <a:pPr>
              <a:lnSpc>
                <a:spcPct val="95000"/>
              </a:lnSpc>
            </a:pPr>
            <a:r>
              <a:rPr lang="en-US" sz="1200" b="0" i="0">
                <a:effectLst/>
              </a:rPr>
              <a:t>Los investigadores pueden emplear la codificación estructural para organizar los datos según sus distintos elementos estructurales, como elementos específicos, el orden de la información o el propósito que subyace a las distintas estructuras.</a:t>
            </a:r>
          </a:p>
          <a:p>
            <a:pPr>
              <a:lnSpc>
                <a:spcPct val="95000"/>
              </a:lnSpc>
            </a:pPr>
            <a:r>
              <a:rPr lang="en-US" sz="1200"/>
              <a:t>Este tipo de análisis puede ayudar, por ejemplo, a elaborar revisiones críticas de literatura, abordando aspectos teóricos (conceptos, relaciones e hipótesis) y metodológicos (datos, variables, técnicas de análisis de datos) que explican la inconsistencia de hallazgos en un campo de estudio.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36764C6-8A91-03A4-0689-B3E5FEC9B7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912" r="37104"/>
          <a:stretch/>
        </p:blipFill>
        <p:spPr>
          <a:xfrm>
            <a:off x="5401463" y="10"/>
            <a:ext cx="67905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39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081175-6A8E-651F-5DD8-87651016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Codificación longitudinal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9BD551-A265-D9EB-5FB2-B6F670344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400" b="0" i="0">
                <a:effectLst/>
              </a:rPr>
              <a:t>Los estudios que observan a personas o prácticas a lo largo del tiempo lo hacen para captar y comprender los cambios en entornos dinámicos.</a:t>
            </a:r>
          </a:p>
          <a:p>
            <a:pPr>
              <a:lnSpc>
                <a:spcPct val="95000"/>
              </a:lnSpc>
            </a:pPr>
            <a:r>
              <a:rPr lang="en-US" sz="1400" b="0" i="0">
                <a:effectLst/>
              </a:rPr>
              <a:t>La función de la codificación longitudinal es codificar también los aspectos contextuales o temporales relevantes. Estos pueden analizarse junto con otros códigos para evaluar cómo cambian las frecuencias y los patrones de una observación o entrevista a la siguiente.</a:t>
            </a:r>
          </a:p>
          <a:p>
            <a:pPr>
              <a:lnSpc>
                <a:spcPct val="95000"/>
              </a:lnSpc>
            </a:pPr>
            <a:r>
              <a:rPr lang="en-US" sz="1400" b="0" i="0">
                <a:effectLst/>
              </a:rPr>
              <a:t>Esto ayudará a los investigadores a ilustrar empíricamente las diferencias o cambios a lo largo del tiempo.</a:t>
            </a:r>
            <a:endParaRPr lang="en-US" sz="140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2B795E5-D139-5790-5128-26C0105F3E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27366" y="755650"/>
            <a:ext cx="5584021" cy="53467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18B5981-4A01-7C30-2914-1096C5AD6A39}"/>
              </a:ext>
            </a:extLst>
          </p:cNvPr>
          <p:cNvSpPr txBox="1"/>
          <p:nvPr/>
        </p:nvSpPr>
        <p:spPr>
          <a:xfrm>
            <a:off x="8570921" y="5902295"/>
            <a:ext cx="26404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L" sz="700">
                <a:solidFill>
                  <a:srgbClr val="FFFFFF"/>
                </a:solidFill>
                <a:hlinkClick r:id="rId3" tooltip="http://physics.stackexchange.com/questions/266804/in-which-pattern-does-the-individual-particles-move-in-a-longitudinal-wave/26907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L" sz="700">
                <a:solidFill>
                  <a:srgbClr val="FFFFFF"/>
                </a:solidFill>
              </a:rPr>
              <a:t> de Autor desconocido está bajo licencia </a:t>
            </a:r>
            <a:r>
              <a:rPr lang="es-CL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s-C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163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E9775DE7-4A6B-D805-28C9-729B5DDA4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43804"/>
            <a:ext cx="4102609" cy="37934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Creación y gestión de códigos en Atlas Ti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F304934-4D6A-1B80-7B15-81B6C1A9C6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22"/>
          <a:stretch/>
        </p:blipFill>
        <p:spPr>
          <a:xfrm>
            <a:off x="5349241" y="10"/>
            <a:ext cx="684275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3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930A4C0-6662-1A26-32B1-07B924EC0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79915"/>
            <a:ext cx="3908996" cy="5337050"/>
          </a:xfrm>
        </p:spPr>
        <p:txBody>
          <a:bodyPr anchor="ctr">
            <a:normAutofit/>
          </a:bodyPr>
          <a:lstStyle/>
          <a:p>
            <a:r>
              <a:rPr lang="es-CL" dirty="0"/>
              <a:t>Formas de codificar en </a:t>
            </a:r>
            <a:r>
              <a:rPr lang="es-CL" dirty="0" err="1"/>
              <a:t>Atlas.Ti</a:t>
            </a:r>
            <a:endParaRPr lang="es-CL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8111E882-1FCF-C2FD-7BE4-9DF9683018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2629653"/>
              </p:ext>
            </p:extLst>
          </p:nvPr>
        </p:nvGraphicFramePr>
        <p:xfrm>
          <a:off x="5416298" y="758951"/>
          <a:ext cx="5980170" cy="5337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226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35B66C6-97EA-7850-51F7-D00E50A2A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464" y="755650"/>
            <a:ext cx="5266535" cy="1345115"/>
          </a:xfrm>
        </p:spPr>
        <p:txBody>
          <a:bodyPr>
            <a:normAutofit/>
          </a:bodyPr>
          <a:lstStyle/>
          <a:p>
            <a:r>
              <a:rPr lang="es-CL" dirty="0"/>
              <a:t>En esta clase veremos:</a:t>
            </a:r>
          </a:p>
        </p:txBody>
      </p:sp>
      <p:pic>
        <p:nvPicPr>
          <p:cNvPr id="5" name="Picture 4" descr="Script de ordenador en una pantalla">
            <a:extLst>
              <a:ext uri="{FF2B5EF4-FFF2-40B4-BE49-F238E27FC236}">
                <a16:creationId xmlns:a16="http://schemas.microsoft.com/office/drawing/2014/main" id="{D1BAEFCC-1182-7B17-8486-47FAA6D87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" r="43584" b="-1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D0A330-DA93-1C15-2DA6-8D1B91A08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464" y="2207969"/>
            <a:ext cx="5266535" cy="3884983"/>
          </a:xfrm>
        </p:spPr>
        <p:txBody>
          <a:bodyPr>
            <a:normAutofit/>
          </a:bodyPr>
          <a:lstStyle/>
          <a:p>
            <a:r>
              <a:rPr lang="es-CL" dirty="0"/>
              <a:t>Técnicas de codificación en investigación cualitativa</a:t>
            </a:r>
          </a:p>
          <a:p>
            <a:r>
              <a:rPr lang="es-CL" dirty="0"/>
              <a:t>Creación y gestión de códigos en Atlas Ti</a:t>
            </a:r>
          </a:p>
          <a:p>
            <a:r>
              <a:rPr lang="es-CL" dirty="0"/>
              <a:t>Categorización y agrupamiento de códigos</a:t>
            </a:r>
          </a:p>
        </p:txBody>
      </p:sp>
    </p:spTree>
    <p:extLst>
      <p:ext uri="{BB962C8B-B14F-4D97-AF65-F5344CB8AC3E}">
        <p14:creationId xmlns:p14="http://schemas.microsoft.com/office/powerpoint/2010/main" val="4177212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81" name="Rectangle 3080">
            <a:extLst>
              <a:ext uri="{FF2B5EF4-FFF2-40B4-BE49-F238E27FC236}">
                <a16:creationId xmlns:a16="http://schemas.microsoft.com/office/drawing/2014/main" id="{2C84039B-8CF9-47CD-8F02-B1DBD5E75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8E63D3F-7E56-62A9-D092-740A39A9C7F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/>
        </p:blipFill>
        <p:spPr bwMode="auto">
          <a:xfrm>
            <a:off x="20" y="10"/>
            <a:ext cx="1219197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Rectangle 3082">
            <a:extLst>
              <a:ext uri="{FF2B5EF4-FFF2-40B4-BE49-F238E27FC236}">
                <a16:creationId xmlns:a16="http://schemas.microsoft.com/office/drawing/2014/main" id="{48D8C7A8-9E05-4465-8B1B-577C9F1DB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F0EBBE-AF67-C299-F618-5737310C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47059"/>
            <a:ext cx="5989320" cy="27629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>
                <a:solidFill>
                  <a:schemeClr val="bg1"/>
                </a:solidFill>
              </a:rPr>
              <a:t>Codificación</a:t>
            </a:r>
            <a:r>
              <a:rPr lang="en-US" sz="6000" b="1" dirty="0">
                <a:solidFill>
                  <a:schemeClr val="bg1"/>
                </a:solidFill>
              </a:rPr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1229067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Freeform: Shape 410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112" name="Rectangle 4111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C9A4207-D324-76E9-4A15-C14971C2D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Codificación in vivo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230D68-782C-BCD5-D970-4FA59756F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n-US" sz="2200" b="0" i="0" dirty="0">
                <a:effectLst/>
              </a:rPr>
              <a:t>La </a:t>
            </a:r>
            <a:r>
              <a:rPr lang="en-US" sz="2200" b="0" i="0" dirty="0" err="1">
                <a:effectLst/>
              </a:rPr>
              <a:t>codificación</a:t>
            </a:r>
            <a:r>
              <a:rPr lang="en-US" sz="2200" b="0" i="0" dirty="0">
                <a:effectLst/>
              </a:rPr>
              <a:t> in vivo es </a:t>
            </a:r>
            <a:r>
              <a:rPr lang="en-US" sz="2200" b="0" i="0" dirty="0" err="1">
                <a:effectLst/>
              </a:rPr>
              <a:t>una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función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muy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útil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ATLAS.ti</a:t>
            </a:r>
            <a:r>
              <a:rPr lang="en-US" sz="2200" b="0" i="0" dirty="0">
                <a:effectLst/>
              </a:rPr>
              <a:t> para </a:t>
            </a:r>
            <a:r>
              <a:rPr lang="en-US" sz="2200" b="0" i="0" dirty="0" err="1">
                <a:effectLst/>
              </a:rPr>
              <a:t>cuando</a:t>
            </a:r>
            <a:r>
              <a:rPr lang="en-US" sz="2200" b="0" i="0" dirty="0">
                <a:effectLst/>
              </a:rPr>
              <a:t> se </a:t>
            </a:r>
            <a:r>
              <a:rPr lang="en-US" sz="2200" b="0" i="0" dirty="0" err="1">
                <a:effectLst/>
              </a:rPr>
              <a:t>encuentra</a:t>
            </a:r>
            <a:r>
              <a:rPr lang="en-US" sz="2200" b="0" i="0" dirty="0">
                <a:effectLst/>
              </a:rPr>
              <a:t> con un </a:t>
            </a:r>
            <a:r>
              <a:rPr lang="en-US" sz="2200" b="0" i="0" dirty="0" err="1">
                <a:effectLst/>
              </a:rPr>
              <a:t>término</a:t>
            </a:r>
            <a:r>
              <a:rPr lang="en-US" sz="2200" b="0" i="0" dirty="0">
                <a:effectLst/>
              </a:rPr>
              <a:t> clave o </a:t>
            </a:r>
            <a:r>
              <a:rPr lang="en-US" sz="2200" b="0" i="0" dirty="0" err="1">
                <a:effectLst/>
              </a:rPr>
              <a:t>una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frase</a:t>
            </a:r>
            <a:r>
              <a:rPr lang="en-US" sz="2200" b="0" i="0" dirty="0">
                <a:effectLst/>
              </a:rPr>
              <a:t> de la que </a:t>
            </a:r>
            <a:r>
              <a:rPr lang="en-US" sz="2200" b="0" i="0" dirty="0" err="1">
                <a:effectLst/>
              </a:rPr>
              <a:t>quiere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crear</a:t>
            </a:r>
            <a:r>
              <a:rPr lang="en-US" sz="2200" b="0" i="0" dirty="0">
                <a:effectLst/>
              </a:rPr>
              <a:t> un </a:t>
            </a:r>
            <a:r>
              <a:rPr lang="en-US" sz="2200" b="0" i="0" dirty="0" err="1">
                <a:effectLst/>
              </a:rPr>
              <a:t>código</a:t>
            </a:r>
            <a:r>
              <a:rPr lang="en-US" sz="2200" b="0" i="0" dirty="0">
                <a:effectLst/>
              </a:rPr>
              <a:t>. </a:t>
            </a:r>
            <a:r>
              <a:rPr lang="en-US" sz="2200" b="0" i="0" dirty="0" err="1">
                <a:effectLst/>
              </a:rPr>
              <a:t>Simplemente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resalte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el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texto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deseado</a:t>
            </a:r>
            <a:r>
              <a:rPr lang="en-US" sz="2200" b="0" i="0" dirty="0">
                <a:effectLst/>
              </a:rPr>
              <a:t> y </a:t>
            </a:r>
            <a:r>
              <a:rPr lang="en-US" sz="2200" b="0" i="0" dirty="0" err="1">
                <a:effectLst/>
              </a:rPr>
              <a:t>haga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clic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"Código in Vivo" para </a:t>
            </a:r>
            <a:r>
              <a:rPr lang="en-US" sz="2200" b="0" i="0" dirty="0" err="1">
                <a:effectLst/>
              </a:rPr>
              <a:t>crear</a:t>
            </a:r>
            <a:r>
              <a:rPr lang="en-US" sz="2200" b="0" i="0" dirty="0">
                <a:effectLst/>
              </a:rPr>
              <a:t> un nuevo </a:t>
            </a:r>
            <a:r>
              <a:rPr lang="en-US" sz="2200" b="0" i="0" dirty="0" err="1">
                <a:effectLst/>
              </a:rPr>
              <a:t>código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instantáneamente</a:t>
            </a:r>
            <a:r>
              <a:rPr lang="en-US" sz="2200" b="0" i="0" dirty="0">
                <a:effectLst/>
              </a:rPr>
              <a:t>.</a:t>
            </a:r>
            <a:endParaRPr lang="en-US" sz="22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2B97AA-2AE0-77A2-FACC-32F44DAA0B4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1464" y="2070939"/>
            <a:ext cx="6035826" cy="2716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753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Freeform: Shape 512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091105A-935C-86AE-DFCA-0E11003C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Gestor de </a:t>
            </a:r>
            <a:r>
              <a:rPr lang="en-US" sz="4200" kern="1200" spc="-5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códigos</a:t>
            </a:r>
            <a:endParaRPr lang="en-US" sz="4200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226ABD-7AE0-4569-C3E7-D0A7699A8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r>
              <a:rPr lang="es-CL" b="0" i="0" dirty="0">
                <a:solidFill>
                  <a:srgbClr val="111827"/>
                </a:solidFill>
                <a:effectLst/>
                <a:latin typeface="Inter"/>
              </a:rPr>
              <a:t>Una vez que haya desarrollado y aplicado un conjunto de códigos a los datos de su proyecto, puede abrir el Gestor de Códigos para obtener una vista rápida de todos sus códigos para que pueda desarrollarlos y reorganizarlos, en jerarquías, grupos, o como prefiera. </a:t>
            </a:r>
          </a:p>
          <a:p>
            <a:r>
              <a:rPr lang="es-CL" b="0" i="0" dirty="0">
                <a:solidFill>
                  <a:srgbClr val="111827"/>
                </a:solidFill>
                <a:effectLst/>
                <a:latin typeface="Inter"/>
              </a:rPr>
              <a:t>Su lista de códigos también puede exportarse para compartirla con otros o utilizarla en otro software de análisis cualitativo o cuantitativo.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562DD6-40F4-623F-F8B3-1E77FF5CE8E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1464" y="1693700"/>
            <a:ext cx="6035826" cy="34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261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7E3060-B00F-47C1-EB22-F5A796AAB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>
            <a:normAutofit/>
          </a:bodyPr>
          <a:lstStyle/>
          <a:p>
            <a:r>
              <a:rPr lang="es-CL" dirty="0"/>
              <a:t>Codificación automática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6202E3-9B80-4156-78FF-6FBC30181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2207969"/>
            <a:ext cx="3932830" cy="3884983"/>
          </a:xfrm>
        </p:spPr>
        <p:txBody>
          <a:bodyPr>
            <a:normAutofit/>
          </a:bodyPr>
          <a:lstStyle/>
          <a:p>
            <a:r>
              <a:rPr lang="es-CL" dirty="0"/>
              <a:t>Codificación de IA</a:t>
            </a:r>
          </a:p>
          <a:p>
            <a:r>
              <a:rPr lang="es-CL" dirty="0"/>
              <a:t>Análisis de sentimientos</a:t>
            </a:r>
          </a:p>
          <a:p>
            <a:r>
              <a:rPr lang="es-CL" dirty="0"/>
              <a:t>Minería de opinión</a:t>
            </a:r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5696761C-C762-61E6-A52B-D5AC3FDDE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6027" y="755650"/>
            <a:ext cx="53467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520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Freeform: Shape 615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153" name="Rectangle 615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44F139F-679C-6CFE-CC2A-56121764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Codificación de IA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6CBB2259-295E-2D6C-3B39-E338032F0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800" b="0" i="0">
                <a:effectLst/>
              </a:rPr>
              <a:t>Codificación de IA, disponible tanto en las plataformas de escritorio como en la versión web de ATLAS.ti, realiza una codificación descriptiva exhaustiva de sus datos cualitativos.</a:t>
            </a:r>
          </a:p>
          <a:p>
            <a:pPr>
              <a:lnSpc>
                <a:spcPct val="95000"/>
              </a:lnSpc>
            </a:pPr>
            <a:r>
              <a:rPr lang="en-US" sz="1800" b="0" i="0">
                <a:effectLst/>
              </a:rPr>
              <a:t> Procesa los datos a través de los modelos de lenguaje de OpenAI para sugerir y aplicar códigos a su proyecto en una fracción del tiempo que llevaría hacerlo manualmente.</a:t>
            </a:r>
            <a:endParaRPr lang="en-US" sz="18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DD9EDCC-A7EB-AE26-27D5-2FA440EB542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1464" y="1301372"/>
            <a:ext cx="6035826" cy="425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54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Freeform: Shape 7174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177" name="Rectangle 717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47E9E6-3824-2E64-6769-E83B2AF8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Análisis de sentimientos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5673271-BC68-EE6A-E297-89ADD356A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800" b="0" i="0">
                <a:effectLst/>
              </a:rPr>
              <a:t>Para llevar a cabo la codificación automatizada de sentimientos, ATLAS.ti emplea el aprendizaje automático para procesar los datos rápidamente y sugerir códigos a aplicar a los segmentos de datos relevantes.</a:t>
            </a:r>
          </a:p>
          <a:p>
            <a:pPr>
              <a:lnSpc>
                <a:spcPct val="95000"/>
              </a:lnSpc>
            </a:pPr>
            <a:r>
              <a:rPr lang="en-US" sz="1800"/>
              <a:t>El Análisis de Sentimiento puede codificar automáticamente datos cualitativos para sentimientos positivos, negativos y neutrales.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37E6571-C834-78C1-B79E-97885970346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1464" y="939222"/>
            <a:ext cx="6035826" cy="497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087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Freeform: Shape 819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201" name="Rectangle 8200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E45BA0-1365-58AF-EB5D-F57190C42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Minería de opinión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453B83E-1832-EEF4-66EB-EF8D98BD88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 b="0" i="0">
                <a:effectLst/>
              </a:rPr>
              <a:t>Si desea saber tanto de qué hablaron los participantes como qué opinaron al respecto, puede realizar una minería de opiniones.</a:t>
            </a:r>
          </a:p>
          <a:p>
            <a:pPr>
              <a:lnSpc>
                <a:spcPct val="95000"/>
              </a:lnSpc>
            </a:pPr>
            <a:r>
              <a:rPr lang="en-US" sz="2200" b="0" i="0">
                <a:effectLst/>
              </a:rPr>
              <a:t>Esta herramienta sintetiza las frases clave de los datos textuales en función de si se habla de ellas de forma positiva o negativa.</a:t>
            </a:r>
            <a:endParaRPr lang="en-US" sz="220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5338F98-2EB5-CF5E-01BB-C9BD9B402D8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1464" y="1693700"/>
            <a:ext cx="6035826" cy="347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6178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84039B-8CF9-47CD-8F02-B1DBD5E75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6D49B903-8BC8-8C9D-FB05-7555619504B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20" y="10"/>
            <a:ext cx="12191977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8D8C7A8-9E05-4465-8B1B-577C9F1DB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94B8614-82A6-A6F7-F678-9F58C8E7E3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747059"/>
            <a:ext cx="5989320" cy="2762904"/>
          </a:xfrm>
        </p:spPr>
        <p:txBody>
          <a:bodyPr>
            <a:normAutofit/>
          </a:bodyPr>
          <a:lstStyle/>
          <a:p>
            <a:pPr algn="l"/>
            <a:r>
              <a:rPr lang="es-CL" dirty="0">
                <a:solidFill>
                  <a:schemeClr val="bg1"/>
                </a:solidFill>
              </a:rPr>
              <a:t>Categorización y agrupamiento de códigos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3D0BBE7C-8F51-5F49-63EB-4288641B6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333990"/>
            <a:ext cx="5989320" cy="1524000"/>
          </a:xfrm>
        </p:spPr>
        <p:txBody>
          <a:bodyPr>
            <a:normAutofit/>
          </a:bodyPr>
          <a:lstStyle/>
          <a:p>
            <a:pPr algn="l"/>
            <a:r>
              <a:rPr lang="es-CL" dirty="0">
                <a:solidFill>
                  <a:schemeClr val="bg1"/>
                </a:solidFill>
              </a:rPr>
              <a:t>Ejercicio práctico: Segundo bloque</a:t>
            </a:r>
          </a:p>
        </p:txBody>
      </p:sp>
    </p:spTree>
    <p:extLst>
      <p:ext uri="{BB962C8B-B14F-4D97-AF65-F5344CB8AC3E}">
        <p14:creationId xmlns:p14="http://schemas.microsoft.com/office/powerpoint/2010/main" val="203462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" name="Rectangle 11">
            <a:extLst>
              <a:ext uri="{FF2B5EF4-FFF2-40B4-BE49-F238E27FC236}">
                <a16:creationId xmlns:a16="http://schemas.microsoft.com/office/drawing/2014/main" id="{220E33D0-A190-4F8A-9DB6-C531C95CA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B017269-0C92-76CD-D677-E53D4B020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797" b="8248"/>
          <a:stretch/>
        </p:blipFill>
        <p:spPr>
          <a:xfrm>
            <a:off x="20" y="-1"/>
            <a:ext cx="1219198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C982AD0-6B29-4C72-8F4E-229BAA86C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33917"/>
            <a:ext cx="12192000" cy="1060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4D0656-6E5B-91B9-F1F9-C19A21464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307069"/>
            <a:ext cx="6765516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/>
              <a:t>Técnicas de codificación en Atlas.Ti</a:t>
            </a:r>
          </a:p>
        </p:txBody>
      </p:sp>
    </p:spTree>
    <p:extLst>
      <p:ext uri="{BB962C8B-B14F-4D97-AF65-F5344CB8AC3E}">
        <p14:creationId xmlns:p14="http://schemas.microsoft.com/office/powerpoint/2010/main" val="2321183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F7C40-9BE6-B5FB-314C-730F777D7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1"/>
            <a:ext cx="3880511" cy="1577849"/>
          </a:xfrm>
        </p:spPr>
        <p:txBody>
          <a:bodyPr>
            <a:normAutofit/>
          </a:bodyPr>
          <a:lstStyle/>
          <a:p>
            <a:r>
              <a:rPr lang="es-CL" dirty="0"/>
              <a:t>Datos cualitativos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EA550BC-3BA4-0F49-B1BB-AE8E3F7E2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611718"/>
            <a:ext cx="3880511" cy="3514164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s-CL" sz="1800" b="0" i="0">
                <a:effectLst/>
                <a:latin typeface="Inter"/>
              </a:rPr>
              <a:t>La investigación cualitativa tiende a trabajar con datos no estructurados que requieren una organización sistemática para facilitar la obtención de información relevante para el estudio.</a:t>
            </a:r>
          </a:p>
          <a:p>
            <a:pPr>
              <a:lnSpc>
                <a:spcPct val="95000"/>
              </a:lnSpc>
            </a:pPr>
            <a:r>
              <a:rPr lang="es-CL" sz="1800" b="0" i="0">
                <a:effectLst/>
                <a:latin typeface="Inter"/>
              </a:rPr>
              <a:t>Uno de los objetivos previos al análisis de datos es identificar qué información es importante, encontrar esa información y clasificarla de forma que facilite tomar decisiones.</a:t>
            </a:r>
            <a:endParaRPr lang="es-CL" sz="1800">
              <a:latin typeface="Inter"/>
            </a:endParaRPr>
          </a:p>
          <a:p>
            <a:pPr>
              <a:lnSpc>
                <a:spcPct val="95000"/>
              </a:lnSpc>
            </a:pPr>
            <a:endParaRPr lang="es-CL" sz="1800" b="0" i="0">
              <a:effectLst/>
              <a:latin typeface="Inter"/>
            </a:endParaRPr>
          </a:p>
          <a:p>
            <a:pPr>
              <a:lnSpc>
                <a:spcPct val="95000"/>
              </a:lnSpc>
            </a:pPr>
            <a:endParaRPr lang="es-CL" sz="1800"/>
          </a:p>
        </p:txBody>
      </p:sp>
      <p:pic>
        <p:nvPicPr>
          <p:cNvPr id="17" name="Picture 4" descr="Bombilla en fondo amarillo con rayos de luz y cable pintados">
            <a:extLst>
              <a:ext uri="{FF2B5EF4-FFF2-40B4-BE49-F238E27FC236}">
                <a16:creationId xmlns:a16="http://schemas.microsoft.com/office/drawing/2014/main" id="{0ACEB987-53E5-F705-C4D7-8071EBB7F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05"/>
          <a:stretch/>
        </p:blipFill>
        <p:spPr>
          <a:xfrm>
            <a:off x="5401463" y="10"/>
            <a:ext cx="6790537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80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05DA1B-24D6-5EE1-CB11-0098D6873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464" y="755650"/>
            <a:ext cx="5266535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CL"/>
              <a:t>Codificación de datos cualitativos</a:t>
            </a:r>
            <a:endParaRPr lang="es-CL" dirty="0"/>
          </a:p>
        </p:txBody>
      </p:sp>
      <p:pic>
        <p:nvPicPr>
          <p:cNvPr id="7" name="Graphic 6" descr="Base de datos">
            <a:extLst>
              <a:ext uri="{FF2B5EF4-FFF2-40B4-BE49-F238E27FC236}">
                <a16:creationId xmlns:a16="http://schemas.microsoft.com/office/drawing/2014/main" id="{012C659F-F27A-74D9-1E18-FC341A35A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4711" y="1104099"/>
            <a:ext cx="4649802" cy="464980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668111-FC13-CF11-4461-29B556045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3464" y="2207969"/>
            <a:ext cx="5266535" cy="3884983"/>
          </a:xfrm>
        </p:spPr>
        <p:txBody>
          <a:bodyPr>
            <a:normAutofit/>
          </a:bodyPr>
          <a:lstStyle/>
          <a:p>
            <a:r>
              <a:rPr lang="es-CL" b="0" i="0">
                <a:effectLst/>
                <a:latin typeface="Inter"/>
              </a:rPr>
              <a:t>La codificación cualitativa es casi siempre una parte necesaria del proceso de análisis de datos cualitativos.</a:t>
            </a:r>
          </a:p>
          <a:p>
            <a:r>
              <a:rPr lang="es-CL" b="0" i="0">
                <a:effectLst/>
                <a:latin typeface="Inter"/>
              </a:rPr>
              <a:t>La codificación permite aclarar el significado de los datos para el propio investigador y para el público de su investigación.</a:t>
            </a:r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0035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C50599-25BB-EFD6-969A-E3A2F55E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1"/>
            <a:ext cx="3880511" cy="15778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spc="-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¿Qué es un código?</a:t>
            </a:r>
            <a:endParaRPr lang="en-US" kern="1200" spc="-5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537301-4D1D-F8B4-0869-B54C00BDD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611718"/>
            <a:ext cx="3880511" cy="3514164"/>
          </a:xfr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r>
              <a:rPr lang="en-US" b="0" i="0" dirty="0" err="1">
                <a:effectLst/>
              </a:rPr>
              <a:t>En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el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contexto</a:t>
            </a:r>
            <a:r>
              <a:rPr lang="en-US" b="0" i="0" dirty="0">
                <a:effectLst/>
              </a:rPr>
              <a:t> del </a:t>
            </a:r>
            <a:r>
              <a:rPr lang="en-US" b="0" i="0" dirty="0" err="1">
                <a:effectLst/>
              </a:rPr>
              <a:t>análisis</a:t>
            </a:r>
            <a:r>
              <a:rPr lang="en-US" b="0" i="0" dirty="0">
                <a:effectLst/>
              </a:rPr>
              <a:t> de </a:t>
            </a:r>
            <a:r>
              <a:rPr lang="en-US" b="0" i="0" dirty="0" err="1">
                <a:effectLst/>
              </a:rPr>
              <a:t>datos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cualitativos</a:t>
            </a:r>
            <a:r>
              <a:rPr lang="en-US" b="0" i="0" dirty="0">
                <a:effectLst/>
              </a:rPr>
              <a:t>, un </a:t>
            </a:r>
            <a:r>
              <a:rPr lang="en-US" b="0" i="0" dirty="0" err="1">
                <a:effectLst/>
              </a:rPr>
              <a:t>código</a:t>
            </a:r>
            <a:r>
              <a:rPr lang="en-US" b="0" i="0" dirty="0">
                <a:effectLst/>
              </a:rPr>
              <a:t> es </a:t>
            </a:r>
            <a:r>
              <a:rPr lang="en-US" b="0" i="0" dirty="0" err="1">
                <a:effectLst/>
              </a:rPr>
              <a:t>una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etiqueta</a:t>
            </a:r>
            <a:r>
              <a:rPr lang="en-US" b="0" i="0" dirty="0">
                <a:effectLst/>
              </a:rPr>
              <a:t> que  resume un </a:t>
            </a:r>
            <a:r>
              <a:rPr lang="en-US" b="0" i="0" dirty="0" err="1">
                <a:effectLst/>
              </a:rPr>
              <a:t>segmento</a:t>
            </a:r>
            <a:r>
              <a:rPr lang="en-US" b="0" i="0" dirty="0">
                <a:effectLst/>
              </a:rPr>
              <a:t> de </a:t>
            </a:r>
            <a:r>
              <a:rPr lang="en-US" b="0" i="0" dirty="0" err="1">
                <a:effectLst/>
              </a:rPr>
              <a:t>texto</a:t>
            </a:r>
            <a:r>
              <a:rPr lang="en-US" b="0" i="0" dirty="0">
                <a:effectLst/>
              </a:rPr>
              <a:t> (video, audio, etc.) </a:t>
            </a:r>
            <a:r>
              <a:rPr lang="en-US" b="0" i="0" dirty="0" err="1">
                <a:effectLst/>
              </a:rPr>
              <a:t>más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amplio</a:t>
            </a:r>
            <a:r>
              <a:rPr lang="en-US" b="0" i="0" dirty="0">
                <a:effectLst/>
              </a:rPr>
              <a:t>.</a:t>
            </a:r>
          </a:p>
          <a:p>
            <a:r>
              <a:rPr lang="en-US" b="0" i="0" dirty="0">
                <a:effectLst/>
              </a:rPr>
              <a:t>La </a:t>
            </a:r>
            <a:r>
              <a:rPr lang="en-US" b="0" i="0" dirty="0" err="1">
                <a:effectLst/>
              </a:rPr>
              <a:t>codificación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permite</a:t>
            </a:r>
            <a:r>
              <a:rPr lang="en-US" b="0" i="0" dirty="0">
                <a:effectLst/>
              </a:rPr>
              <a:t> al lector </a:t>
            </a:r>
            <a:r>
              <a:rPr lang="en-US" b="0" i="0" dirty="0" err="1">
                <a:effectLst/>
              </a:rPr>
              <a:t>obtener</a:t>
            </a:r>
            <a:r>
              <a:rPr lang="en-US" b="0" i="0" dirty="0">
                <a:effectLst/>
              </a:rPr>
              <a:t> la </a:t>
            </a:r>
            <a:r>
              <a:rPr lang="en-US" b="0" i="0" dirty="0" err="1">
                <a:effectLst/>
              </a:rPr>
              <a:t>información</a:t>
            </a:r>
            <a:r>
              <a:rPr lang="en-US" b="0" i="0" dirty="0">
                <a:effectLst/>
              </a:rPr>
              <a:t> que </a:t>
            </a:r>
            <a:r>
              <a:rPr lang="en-US" b="0" i="0" dirty="0" err="1">
                <a:effectLst/>
              </a:rPr>
              <a:t>busca</a:t>
            </a:r>
            <a:r>
              <a:rPr lang="en-US" b="0" i="0" dirty="0">
                <a:effectLst/>
              </a:rPr>
              <a:t> para </a:t>
            </a:r>
            <a:r>
              <a:rPr lang="en-US" b="0" i="0" dirty="0" err="1">
                <a:effectLst/>
              </a:rPr>
              <a:t>facilitar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el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proceso</a:t>
            </a:r>
            <a:r>
              <a:rPr lang="en-US" b="0" i="0" dirty="0">
                <a:effectLst/>
              </a:rPr>
              <a:t> de </a:t>
            </a:r>
            <a:r>
              <a:rPr lang="en-US" b="0" i="0" dirty="0" err="1">
                <a:effectLst/>
              </a:rPr>
              <a:t>análisis</a:t>
            </a:r>
            <a:r>
              <a:rPr lang="en-US" b="0" i="0" dirty="0">
                <a:effectLst/>
              </a:rPr>
              <a:t>.</a:t>
            </a:r>
          </a:p>
          <a:p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Además</a:t>
            </a:r>
            <a:r>
              <a:rPr lang="en-US" b="0" i="0" dirty="0">
                <a:effectLst/>
              </a:rPr>
              <a:t>, </a:t>
            </a:r>
            <a:r>
              <a:rPr lang="en-US" b="0" i="0" dirty="0" err="1">
                <a:effectLst/>
              </a:rPr>
              <a:t>este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proceso</a:t>
            </a:r>
            <a:r>
              <a:rPr lang="en-US" b="0" i="0" dirty="0">
                <a:effectLst/>
              </a:rPr>
              <a:t> de </a:t>
            </a:r>
            <a:r>
              <a:rPr lang="en-US" b="0" i="0" dirty="0" err="1">
                <a:effectLst/>
              </a:rPr>
              <a:t>categorización</a:t>
            </a:r>
            <a:r>
              <a:rPr lang="en-US" b="0" i="0" dirty="0">
                <a:effectLst/>
              </a:rPr>
              <a:t> de </a:t>
            </a:r>
            <a:r>
              <a:rPr lang="en-US" b="0" i="0" dirty="0" err="1">
                <a:effectLst/>
              </a:rPr>
              <a:t>los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distintos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datos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ayuda</a:t>
            </a:r>
            <a:r>
              <a:rPr lang="en-US" b="0" i="0" dirty="0">
                <a:effectLst/>
              </a:rPr>
              <a:t> a </a:t>
            </a:r>
            <a:r>
              <a:rPr lang="en-US" b="0" i="0" dirty="0" err="1">
                <a:effectLst/>
              </a:rPr>
              <a:t>los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investigadores</a:t>
            </a:r>
            <a:r>
              <a:rPr lang="en-US" b="0" i="0" dirty="0">
                <a:effectLst/>
              </a:rPr>
              <a:t> a </a:t>
            </a:r>
            <a:r>
              <a:rPr lang="en-US" b="0" i="0" dirty="0" err="1">
                <a:effectLst/>
              </a:rPr>
              <a:t>ver</a:t>
            </a:r>
            <a:r>
              <a:rPr lang="en-US" b="0" i="0" dirty="0">
                <a:effectLst/>
              </a:rPr>
              <a:t> lo que </a:t>
            </a:r>
            <a:r>
              <a:rPr lang="en-US" b="0" i="0" dirty="0" err="1">
                <a:effectLst/>
              </a:rPr>
              <a:t>ocurre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en</a:t>
            </a:r>
            <a:r>
              <a:rPr lang="en-US" b="0" i="0" dirty="0">
                <a:effectLst/>
              </a:rPr>
              <a:t> sus </a:t>
            </a:r>
            <a:r>
              <a:rPr lang="en-US" b="0" i="0" dirty="0" err="1">
                <a:effectLst/>
              </a:rPr>
              <a:t>datos</a:t>
            </a:r>
            <a:r>
              <a:rPr lang="en-US" b="0" i="0" dirty="0">
                <a:effectLst/>
              </a:rPr>
              <a:t> y a </a:t>
            </a:r>
            <a:r>
              <a:rPr lang="en-US" b="0" i="0" dirty="0" err="1">
                <a:effectLst/>
              </a:rPr>
              <a:t>identificar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dimensiones</a:t>
            </a:r>
            <a:r>
              <a:rPr lang="en-US" b="0" i="0" dirty="0">
                <a:effectLst/>
              </a:rPr>
              <a:t> y </a:t>
            </a:r>
            <a:r>
              <a:rPr lang="en-US" b="0" i="0" dirty="0" err="1">
                <a:effectLst/>
              </a:rPr>
              <a:t>patrones</a:t>
            </a:r>
            <a:r>
              <a:rPr lang="en-US" b="0" i="0" dirty="0">
                <a:effectLst/>
              </a:rPr>
              <a:t> </a:t>
            </a:r>
            <a:r>
              <a:rPr lang="en-US" b="0" i="0" dirty="0" err="1">
                <a:effectLst/>
              </a:rPr>
              <a:t>emergentes</a:t>
            </a:r>
            <a:r>
              <a:rPr lang="en-US" b="0" i="0" dirty="0">
                <a:effectLst/>
              </a:rPr>
              <a:t>.</a:t>
            </a:r>
          </a:p>
          <a:p>
            <a:endParaRPr lang="en-US" b="0" i="0" dirty="0">
              <a:effectLst/>
            </a:endParaRPr>
          </a:p>
          <a:p>
            <a:pPr marL="0" indent="0">
              <a:buNone/>
            </a:pPr>
            <a:endParaRPr lang="en-US" b="0" i="0" dirty="0">
              <a:effectLst/>
            </a:endParaRP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7E6DC081-1F0D-825D-4427-199E8D1824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233" r="19505"/>
          <a:stretch/>
        </p:blipFill>
        <p:spPr>
          <a:xfrm>
            <a:off x="5401463" y="10"/>
            <a:ext cx="6790537" cy="685799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16A56B3-8518-CFC8-8964-8BD6E50C2FEC}"/>
              </a:ext>
            </a:extLst>
          </p:cNvPr>
          <p:cNvSpPr txBox="1"/>
          <p:nvPr/>
        </p:nvSpPr>
        <p:spPr>
          <a:xfrm>
            <a:off x="9389631" y="6657945"/>
            <a:ext cx="280236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s-CL" sz="700">
                <a:solidFill>
                  <a:srgbClr val="FFFFFF"/>
                </a:solidFill>
                <a:hlinkClick r:id="rId3" tooltip="https://unpocomascadadia.blogspot.com/2013/09/unos-posits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Esta foto</a:t>
            </a:r>
            <a:r>
              <a:rPr lang="es-CL" sz="700">
                <a:solidFill>
                  <a:srgbClr val="FFFFFF"/>
                </a:solidFill>
              </a:rPr>
              <a:t> de Autor desconocido está bajo licencia </a:t>
            </a:r>
            <a:r>
              <a:rPr lang="es-CL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s-CL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7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C50599-25BB-EFD6-969A-E3A2F55E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3464" y="755650"/>
            <a:ext cx="5266535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i="0" kern="1200" spc="-50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¿Qué es un código?</a:t>
            </a:r>
            <a:endParaRPr lang="en-US" kern="1200" spc="-50" baseline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3" name="Marcador de contenido 22">
            <a:extLst>
              <a:ext uri="{FF2B5EF4-FFF2-40B4-BE49-F238E27FC236}">
                <a16:creationId xmlns:a16="http://schemas.microsoft.com/office/drawing/2014/main" id="{CBD327E8-96C3-FB46-7FD1-F73FC6E8F5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4711" y="1510957"/>
            <a:ext cx="4649802" cy="383608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537301-4D1D-F8B4-0869-B54C00BDDE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3464" y="2207969"/>
            <a:ext cx="5266535" cy="38849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400" b="0" i="0" dirty="0">
                <a:effectLst/>
              </a:rPr>
              <a:t>Al </a:t>
            </a:r>
            <a:r>
              <a:rPr lang="en-US" sz="1400" b="0" i="0">
                <a:effectLst/>
              </a:rPr>
              <a:t>análizar</a:t>
            </a:r>
            <a:r>
              <a:rPr lang="en-US" sz="1400" b="0" i="0" dirty="0">
                <a:effectLst/>
              </a:rPr>
              <a:t> la </a:t>
            </a:r>
            <a:r>
              <a:rPr lang="en-US" sz="1400" b="0" i="0">
                <a:effectLst/>
              </a:rPr>
              <a:t>información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recopilada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investigadores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necesitan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encontrar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formas</a:t>
            </a:r>
            <a:r>
              <a:rPr lang="en-US" sz="1400" b="0" i="0" dirty="0">
                <a:effectLst/>
              </a:rPr>
              <a:t> de "</a:t>
            </a:r>
            <a:r>
              <a:rPr lang="en-US" sz="1400" b="0" i="0">
                <a:effectLst/>
              </a:rPr>
              <a:t>contar</a:t>
            </a:r>
            <a:r>
              <a:rPr lang="en-US" sz="1400" b="0" i="0" dirty="0">
                <a:effectLst/>
              </a:rPr>
              <a:t>" </a:t>
            </a:r>
            <a:r>
              <a:rPr lang="en-US" sz="1400" b="0" i="0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datos</a:t>
            </a:r>
            <a:r>
              <a:rPr lang="en-US" sz="1400" b="0" i="0" dirty="0">
                <a:effectLst/>
              </a:rPr>
              <a:t> a lo largo de las </a:t>
            </a:r>
            <a:r>
              <a:rPr lang="en-US" sz="1400" b="0" i="0">
                <a:effectLst/>
              </a:rPr>
              <a:t>etiquetas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establecidas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>
                <a:effectLst/>
              </a:rPr>
              <a:t>función</a:t>
            </a:r>
            <a:r>
              <a:rPr lang="en-US" sz="1400" b="0" i="0" dirty="0">
                <a:effectLst/>
              </a:rPr>
              <a:t> que </a:t>
            </a:r>
            <a:r>
              <a:rPr lang="en-US" sz="1400" b="0" i="0">
                <a:effectLst/>
              </a:rPr>
              <a:t>puede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desempeñar</a:t>
            </a:r>
            <a:r>
              <a:rPr lang="en-US" sz="1400" b="0" i="0" dirty="0">
                <a:effectLst/>
              </a:rPr>
              <a:t> la </a:t>
            </a:r>
            <a:r>
              <a:rPr lang="en-US" sz="1400" b="0" i="0">
                <a:effectLst/>
              </a:rPr>
              <a:t>codificación</a:t>
            </a:r>
            <a:r>
              <a:rPr lang="en-US" sz="1400" b="0" i="0" dirty="0">
                <a:effectLst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sz="1400" b="0" i="0">
                <a:effectLst/>
              </a:rPr>
              <a:t>Aunque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una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comprensión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estrictamente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numérica</a:t>
            </a:r>
            <a:r>
              <a:rPr lang="en-US" sz="1400" b="0" i="0" dirty="0">
                <a:effectLst/>
              </a:rPr>
              <a:t> de la </a:t>
            </a:r>
            <a:r>
              <a:rPr lang="en-US" sz="1400" b="0" i="0">
                <a:effectLst/>
              </a:rPr>
              <a:t>investigación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cualitativa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puede</a:t>
            </a:r>
            <a:r>
              <a:rPr lang="en-US" sz="1400" b="0" i="0" dirty="0">
                <a:effectLst/>
              </a:rPr>
              <a:t> pasar </a:t>
            </a:r>
            <a:r>
              <a:rPr lang="en-US" sz="1400" b="0" i="0">
                <a:effectLst/>
              </a:rPr>
              <a:t>por</a:t>
            </a:r>
            <a:r>
              <a:rPr lang="en-US" sz="1400" b="0" i="0" dirty="0">
                <a:effectLst/>
              </a:rPr>
              <a:t> alto </a:t>
            </a:r>
            <a:r>
              <a:rPr lang="en-US" sz="1400" b="0" i="0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aspectos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más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sutiles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fenómenos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sociales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>
                <a:effectLst/>
              </a:rPr>
              <a:t>en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última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instancia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investigadores</a:t>
            </a:r>
            <a:r>
              <a:rPr lang="en-US" sz="1400" b="0" i="0" dirty="0">
                <a:effectLst/>
              </a:rPr>
              <a:t> se </a:t>
            </a:r>
            <a:r>
              <a:rPr lang="en-US" sz="1400" b="0" i="0">
                <a:effectLst/>
              </a:rPr>
              <a:t>benefician</a:t>
            </a:r>
            <a:r>
              <a:rPr lang="en-US" sz="1400" b="0" i="0" dirty="0">
                <a:effectLst/>
              </a:rPr>
              <a:t> de un </a:t>
            </a:r>
            <a:r>
              <a:rPr lang="en-US" sz="1400" b="0" i="0">
                <a:effectLst/>
              </a:rPr>
              <a:t>análisis</a:t>
            </a:r>
            <a:r>
              <a:rPr lang="en-US" sz="1400" b="0" i="0" dirty="0">
                <a:effectLst/>
              </a:rPr>
              <a:t> de la </a:t>
            </a:r>
            <a:r>
              <a:rPr lang="en-US" sz="1400" b="0" i="0">
                <a:effectLst/>
              </a:rPr>
              <a:t>frecuencia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códigos</a:t>
            </a:r>
            <a:r>
              <a:rPr lang="en-US" sz="1400" b="0" i="0" dirty="0">
                <a:effectLst/>
              </a:rPr>
              <a:t>, las </a:t>
            </a:r>
            <a:r>
              <a:rPr lang="en-US" sz="1400" b="0" i="0">
                <a:effectLst/>
              </a:rPr>
              <a:t>combinaciones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>
                <a:effectLst/>
              </a:rPr>
              <a:t>códigos</a:t>
            </a:r>
            <a:r>
              <a:rPr lang="en-US" sz="1400" b="0" i="0" dirty="0">
                <a:effectLst/>
              </a:rPr>
              <a:t> y </a:t>
            </a:r>
            <a:r>
              <a:rPr lang="en-US" sz="1400" b="0" i="0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patrones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>
                <a:effectLst/>
              </a:rPr>
              <a:t>códigos</a:t>
            </a:r>
            <a:r>
              <a:rPr lang="en-US" sz="1400" b="0" i="0" dirty="0">
                <a:effectLst/>
              </a:rPr>
              <a:t> que </a:t>
            </a:r>
            <a:r>
              <a:rPr lang="en-US" sz="1400" b="0" i="0">
                <a:effectLst/>
              </a:rPr>
              <a:t>pueden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contribuir</a:t>
            </a:r>
            <a:r>
              <a:rPr lang="en-US" sz="1400" b="0" i="0" dirty="0">
                <a:effectLst/>
              </a:rPr>
              <a:t> a la </a:t>
            </a:r>
            <a:r>
              <a:rPr lang="en-US" sz="1400" b="0" i="0">
                <a:effectLst/>
              </a:rPr>
              <a:t>generación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>
                <a:effectLst/>
              </a:rPr>
              <a:t>teoría</a:t>
            </a:r>
            <a:r>
              <a:rPr lang="en-US" sz="1400" b="0" i="0" dirty="0">
                <a:effectLst/>
              </a:rPr>
              <a:t>.</a:t>
            </a:r>
          </a:p>
          <a:p>
            <a:pPr>
              <a:lnSpc>
                <a:spcPct val="95000"/>
              </a:lnSpc>
            </a:pPr>
            <a:r>
              <a:rPr lang="en-US" sz="1400" b="0" i="0">
                <a:effectLst/>
              </a:rPr>
              <a:t>Además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códigos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pueden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visualizarse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>
                <a:effectLst/>
              </a:rPr>
              <a:t>muchas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maneras</a:t>
            </a:r>
            <a:r>
              <a:rPr lang="en-US" sz="1400" b="0" i="0" dirty="0">
                <a:effectLst/>
              </a:rPr>
              <a:t> para </a:t>
            </a:r>
            <a:r>
              <a:rPr lang="en-US" sz="1400" b="0" i="0">
                <a:effectLst/>
              </a:rPr>
              <a:t>presentar</a:t>
            </a:r>
            <a:r>
              <a:rPr lang="en-US" sz="1400" b="0" i="0" dirty="0">
                <a:effectLst/>
              </a:rPr>
              <a:t> las </a:t>
            </a:r>
            <a:r>
              <a:rPr lang="en-US" sz="1400" b="0" i="0">
                <a:effectLst/>
              </a:rPr>
              <a:t>percepciones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cualitativas</a:t>
            </a:r>
            <a:r>
              <a:rPr lang="en-US" sz="1400" b="0" i="0" dirty="0">
                <a:effectLst/>
              </a:rPr>
              <a:t>. </a:t>
            </a:r>
            <a:r>
              <a:rPr lang="en-US" sz="1400" b="0" i="0">
                <a:effectLst/>
              </a:rPr>
              <a:t>Desde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diagramas</a:t>
            </a:r>
            <a:r>
              <a:rPr lang="en-US" sz="1400" b="0" i="0" dirty="0">
                <a:effectLst/>
              </a:rPr>
              <a:t> de </a:t>
            </a:r>
            <a:r>
              <a:rPr lang="en-US" sz="1400" b="0" i="0">
                <a:effectLst/>
              </a:rPr>
              <a:t>flujo</a:t>
            </a:r>
            <a:r>
              <a:rPr lang="en-US" sz="1400" b="0" i="0" dirty="0">
                <a:effectLst/>
              </a:rPr>
              <a:t> hasta redes </a:t>
            </a:r>
            <a:r>
              <a:rPr lang="en-US" sz="1400" b="0" i="0">
                <a:effectLst/>
              </a:rPr>
              <a:t>semánticas</a:t>
            </a:r>
            <a:r>
              <a:rPr lang="en-US" sz="1400" b="0" i="0" dirty="0">
                <a:effectLst/>
              </a:rPr>
              <a:t>, </a:t>
            </a:r>
            <a:r>
              <a:rPr lang="en-US" sz="1400" b="0" i="0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códigos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ofrecen</a:t>
            </a:r>
            <a:r>
              <a:rPr lang="en-US" sz="1400" b="0" i="0" dirty="0">
                <a:effectLst/>
              </a:rPr>
              <a:t> a </a:t>
            </a:r>
            <a:r>
              <a:rPr lang="en-US" sz="1400" b="0" i="0">
                <a:effectLst/>
              </a:rPr>
              <a:t>los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investigadores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posibilidades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casi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ilimitadas</a:t>
            </a:r>
            <a:r>
              <a:rPr lang="en-US" sz="1400" b="0" i="0" dirty="0">
                <a:effectLst/>
              </a:rPr>
              <a:t> a la hora de </a:t>
            </a:r>
            <a:r>
              <a:rPr lang="en-US" sz="1400" b="0" i="0">
                <a:effectLst/>
              </a:rPr>
              <a:t>elegir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cómo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presentar</a:t>
            </a:r>
            <a:r>
              <a:rPr lang="en-US" sz="1400" b="0" i="0" dirty="0">
                <a:effectLst/>
              </a:rPr>
              <a:t> sus </a:t>
            </a:r>
            <a:r>
              <a:rPr lang="en-US" sz="1400" b="0" i="0">
                <a:effectLst/>
              </a:rPr>
              <a:t>ricos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datos</a:t>
            </a:r>
            <a:r>
              <a:rPr lang="en-US" sz="1400" b="0" i="0" dirty="0">
                <a:effectLst/>
              </a:rPr>
              <a:t> </a:t>
            </a:r>
            <a:r>
              <a:rPr lang="en-US" sz="1400" b="0" i="0">
                <a:effectLst/>
              </a:rPr>
              <a:t>cualitativos</a:t>
            </a:r>
            <a:r>
              <a:rPr lang="en-US" sz="1400" b="0" i="0" dirty="0">
                <a:effectLst/>
              </a:rPr>
              <a:t> a </a:t>
            </a:r>
            <a:r>
              <a:rPr lang="en-US" sz="1400" b="0" i="0">
                <a:effectLst/>
              </a:rPr>
              <a:t>diferentes</a:t>
            </a:r>
            <a:r>
              <a:rPr lang="en-US" sz="1400" b="0" i="0" dirty="0">
                <a:effectLst/>
              </a:rPr>
              <a:t> audiencias.</a:t>
            </a:r>
          </a:p>
          <a:p>
            <a:pPr>
              <a:lnSpc>
                <a:spcPct val="95000"/>
              </a:lnSpc>
            </a:pPr>
            <a:endParaRPr lang="en-US" sz="1400" b="0" i="0" dirty="0">
              <a:effectLst/>
            </a:endParaRPr>
          </a:p>
          <a:p>
            <a:pPr marL="0" indent="0">
              <a:lnSpc>
                <a:spcPct val="95000"/>
              </a:lnSpc>
              <a:buNone/>
            </a:pPr>
            <a:endParaRPr lang="en-US" sz="1400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05477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Freeform: Shape 103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180765-9611-A6A8-99A7-17A7F141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Aplicación de códigos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F1F5A7-2039-EF2A-AB51-D39BCA105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400" dirty="0"/>
              <a:t>Para </a:t>
            </a:r>
            <a:r>
              <a:rPr lang="en-US" sz="1400" dirty="0" err="1"/>
              <a:t>codificar</a:t>
            </a:r>
            <a:r>
              <a:rPr lang="en-US" sz="1400" dirty="0"/>
              <a:t>,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investigador</a:t>
            </a:r>
            <a:r>
              <a:rPr lang="en-US" sz="1400" dirty="0"/>
              <a:t> </a:t>
            </a:r>
            <a:r>
              <a:rPr lang="en-US" sz="1400" dirty="0" err="1"/>
              <a:t>examina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datos</a:t>
            </a:r>
            <a:r>
              <a:rPr lang="en-US" sz="1400" dirty="0"/>
              <a:t> </a:t>
            </a:r>
            <a:r>
              <a:rPr lang="en-US" sz="1400" dirty="0" err="1"/>
              <a:t>línea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línea</a:t>
            </a:r>
            <a:r>
              <a:rPr lang="en-US" sz="1400" dirty="0"/>
              <a:t> y </a:t>
            </a:r>
            <a:r>
              <a:rPr lang="en-US" sz="1400" dirty="0" err="1"/>
              <a:t>elabora</a:t>
            </a:r>
            <a:r>
              <a:rPr lang="en-US" sz="1400" dirty="0"/>
              <a:t> un </a:t>
            </a:r>
            <a:r>
              <a:rPr lang="en-US" sz="1400" dirty="0" err="1"/>
              <a:t>libro</a:t>
            </a:r>
            <a:r>
              <a:rPr lang="en-US" sz="1400" dirty="0"/>
              <a:t> de </a:t>
            </a:r>
            <a:r>
              <a:rPr lang="en-US" sz="1400" dirty="0" err="1"/>
              <a:t>códigos</a:t>
            </a:r>
            <a:r>
              <a:rPr lang="en-US" sz="1400" dirty="0"/>
              <a:t> </a:t>
            </a:r>
            <a:r>
              <a:rPr lang="en-US" sz="1400" dirty="0" err="1"/>
              <a:t>identificando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segmentos</a:t>
            </a:r>
            <a:r>
              <a:rPr lang="en-US" sz="1400" dirty="0"/>
              <a:t> de </a:t>
            </a:r>
            <a:r>
              <a:rPr lang="en-US" sz="1400" dirty="0" err="1"/>
              <a:t>datos</a:t>
            </a:r>
            <a:r>
              <a:rPr lang="en-US" sz="1400" dirty="0"/>
              <a:t> que </a:t>
            </a:r>
            <a:r>
              <a:rPr lang="en-US" sz="1400" dirty="0" err="1"/>
              <a:t>pueden</a:t>
            </a:r>
            <a:r>
              <a:rPr lang="en-US" sz="1400" dirty="0"/>
              <a:t> </a:t>
            </a:r>
            <a:r>
              <a:rPr lang="en-US" sz="1400" dirty="0" err="1"/>
              <a:t>representarse</a:t>
            </a:r>
            <a:r>
              <a:rPr lang="en-US" sz="1400" dirty="0"/>
              <a:t> con palabras o </a:t>
            </a:r>
            <a:r>
              <a:rPr lang="en-US" sz="1400" dirty="0" err="1"/>
              <a:t>frases</a:t>
            </a:r>
            <a:r>
              <a:rPr lang="en-US" sz="1400" dirty="0"/>
              <a:t> </a:t>
            </a:r>
            <a:r>
              <a:rPr lang="en-US" sz="1400" dirty="0" err="1"/>
              <a:t>cortas</a:t>
            </a:r>
            <a:r>
              <a:rPr lang="en-US" sz="1400" dirty="0"/>
              <a:t>.</a:t>
            </a:r>
          </a:p>
          <a:p>
            <a:pPr>
              <a:lnSpc>
                <a:spcPct val="95000"/>
              </a:lnSpc>
            </a:pP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ejemplo</a:t>
            </a:r>
            <a:r>
              <a:rPr lang="en-US" sz="1400" dirty="0"/>
              <a:t> de la </a:t>
            </a:r>
            <a:r>
              <a:rPr lang="en-US" sz="1400" dirty="0" err="1"/>
              <a:t>derecha</a:t>
            </a:r>
            <a:r>
              <a:rPr lang="en-US" sz="1400" dirty="0"/>
              <a:t>, un conjunto de </a:t>
            </a:r>
            <a:r>
              <a:rPr lang="en-US" sz="1400" dirty="0" err="1"/>
              <a:t>tres</a:t>
            </a:r>
            <a:r>
              <a:rPr lang="en-US" sz="1400" dirty="0"/>
              <a:t> </a:t>
            </a:r>
            <a:r>
              <a:rPr lang="en-US" sz="1400" dirty="0" err="1"/>
              <a:t>párrafos</a:t>
            </a:r>
            <a:r>
              <a:rPr lang="en-US" sz="1400" dirty="0"/>
              <a:t> </a:t>
            </a:r>
            <a:r>
              <a:rPr lang="en-US" sz="1400" dirty="0" err="1"/>
              <a:t>está</a:t>
            </a:r>
            <a:r>
              <a:rPr lang="en-US" sz="1400" dirty="0"/>
              <a:t> </a:t>
            </a:r>
            <a:r>
              <a:rPr lang="en-US" sz="1400" dirty="0" err="1"/>
              <a:t>representado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un </a:t>
            </a:r>
            <a:r>
              <a:rPr lang="en-US" sz="1400" dirty="0" err="1"/>
              <a:t>código</a:t>
            </a:r>
            <a:r>
              <a:rPr lang="en-US" sz="1400" dirty="0"/>
              <a:t> que </a:t>
            </a:r>
            <a:r>
              <a:rPr lang="en-US" sz="1400" dirty="0" err="1"/>
              <a:t>aparece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verde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margen</a:t>
            </a:r>
            <a:r>
              <a:rPr lang="en-US" sz="1400" dirty="0"/>
              <a:t> derecho. Sin </a:t>
            </a:r>
            <a:r>
              <a:rPr lang="en-US" sz="1400" dirty="0" err="1"/>
              <a:t>códigos</a:t>
            </a:r>
            <a:r>
              <a:rPr lang="en-US" sz="1400" dirty="0"/>
              <a:t>,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investigador</a:t>
            </a:r>
            <a:r>
              <a:rPr lang="en-US" sz="1400" dirty="0"/>
              <a:t> </a:t>
            </a:r>
            <a:r>
              <a:rPr lang="en-US" sz="1400" dirty="0" err="1"/>
              <a:t>podría</a:t>
            </a:r>
            <a:r>
              <a:rPr lang="en-US" sz="1400" dirty="0"/>
              <a:t> </a:t>
            </a:r>
            <a:r>
              <a:rPr lang="en-US" sz="1400" dirty="0" err="1"/>
              <a:t>tener</a:t>
            </a:r>
            <a:r>
              <a:rPr lang="en-US" sz="1400" dirty="0"/>
              <a:t> que </a:t>
            </a:r>
            <a:r>
              <a:rPr lang="en-US" sz="1400" dirty="0" err="1"/>
              <a:t>releer</a:t>
            </a:r>
            <a:r>
              <a:rPr lang="en-US" sz="1400" dirty="0"/>
              <a:t> </a:t>
            </a:r>
            <a:r>
              <a:rPr lang="en-US" sz="1400" dirty="0" err="1"/>
              <a:t>todo</a:t>
            </a:r>
            <a:r>
              <a:rPr lang="en-US" sz="1400" dirty="0"/>
              <a:t>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texto</a:t>
            </a:r>
            <a:r>
              <a:rPr lang="en-US" sz="1400" dirty="0"/>
              <a:t> para </a:t>
            </a:r>
            <a:r>
              <a:rPr lang="en-US" sz="1400" dirty="0" err="1"/>
              <a:t>recordar</a:t>
            </a:r>
            <a:r>
              <a:rPr lang="en-US" sz="1400" dirty="0"/>
              <a:t> de </a:t>
            </a:r>
            <a:r>
              <a:rPr lang="en-US" sz="1400" dirty="0" err="1"/>
              <a:t>qué</a:t>
            </a:r>
            <a:r>
              <a:rPr lang="en-US" sz="1400" dirty="0"/>
              <a:t> </a:t>
            </a:r>
            <a:r>
              <a:rPr lang="en-US" sz="1400" dirty="0" err="1"/>
              <a:t>tratan</a:t>
            </a:r>
            <a:r>
              <a:rPr lang="en-US" sz="1400" dirty="0"/>
              <a:t>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datos</a:t>
            </a:r>
            <a:r>
              <a:rPr lang="en-US" sz="1400" dirty="0"/>
              <a:t>. </a:t>
            </a:r>
          </a:p>
          <a:p>
            <a:pPr>
              <a:lnSpc>
                <a:spcPct val="95000"/>
              </a:lnSpc>
            </a:pPr>
            <a:r>
              <a:rPr lang="en-US" sz="1400" dirty="0"/>
              <a:t>De </a:t>
            </a:r>
            <a:r>
              <a:rPr lang="en-US" sz="1400" dirty="0" err="1"/>
              <a:t>hecho</a:t>
            </a:r>
            <a:r>
              <a:rPr lang="en-US" sz="1400" dirty="0"/>
              <a:t>, </a:t>
            </a:r>
            <a:r>
              <a:rPr lang="en-US" sz="1400" dirty="0" err="1"/>
              <a:t>cualquier</a:t>
            </a:r>
            <a:r>
              <a:rPr lang="en-US" sz="1400" dirty="0"/>
              <a:t> </a:t>
            </a:r>
            <a:r>
              <a:rPr lang="en-US" sz="1400" dirty="0" err="1"/>
              <a:t>investigador</a:t>
            </a:r>
            <a:r>
              <a:rPr lang="en-US" sz="1400" dirty="0"/>
              <a:t> que examine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libro</a:t>
            </a:r>
            <a:r>
              <a:rPr lang="en-US" sz="1400" dirty="0"/>
              <a:t> de </a:t>
            </a:r>
            <a:r>
              <a:rPr lang="en-US" sz="1400" dirty="0" err="1"/>
              <a:t>códigos</a:t>
            </a:r>
            <a:r>
              <a:rPr lang="en-US" sz="1400" dirty="0"/>
              <a:t> de un </a:t>
            </a:r>
            <a:r>
              <a:rPr lang="en-US" sz="1400" dirty="0" err="1"/>
              <a:t>proyecto</a:t>
            </a:r>
            <a:r>
              <a:rPr lang="en-US" sz="1400" dirty="0"/>
              <a:t> </a:t>
            </a:r>
            <a:r>
              <a:rPr lang="en-US" sz="1400" dirty="0" err="1"/>
              <a:t>puede</a:t>
            </a:r>
            <a:r>
              <a:rPr lang="en-US" sz="1400" dirty="0"/>
              <a:t> </a:t>
            </a:r>
            <a:r>
              <a:rPr lang="en-US" sz="1400" dirty="0" err="1"/>
              <a:t>hacerse</a:t>
            </a:r>
            <a:r>
              <a:rPr lang="en-US" sz="1400" dirty="0"/>
              <a:t> </a:t>
            </a:r>
            <a:r>
              <a:rPr lang="en-US" sz="1400" dirty="0" err="1"/>
              <a:t>una</a:t>
            </a:r>
            <a:r>
              <a:rPr lang="en-US" sz="1400" dirty="0"/>
              <a:t> idea de </a:t>
            </a:r>
            <a:r>
              <a:rPr lang="en-US" sz="1400" dirty="0" err="1"/>
              <a:t>los</a:t>
            </a:r>
            <a:r>
              <a:rPr lang="en-US" sz="1400" dirty="0"/>
              <a:t> </a:t>
            </a:r>
            <a:r>
              <a:rPr lang="en-US" sz="1400" dirty="0" err="1"/>
              <a:t>datos</a:t>
            </a:r>
            <a:r>
              <a:rPr lang="en-US" sz="1400" dirty="0"/>
              <a:t> y </a:t>
            </a:r>
            <a:r>
              <a:rPr lang="en-US" sz="1400" dirty="0" err="1"/>
              <a:t>el</a:t>
            </a:r>
            <a:r>
              <a:rPr lang="en-US" sz="1400" dirty="0"/>
              <a:t> </a:t>
            </a:r>
            <a:r>
              <a:rPr lang="en-US" sz="1400" dirty="0" err="1"/>
              <a:t>análisis</a:t>
            </a:r>
            <a:r>
              <a:rPr lang="en-US" sz="1400"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202DE4-339F-477C-B234-1DF3262B1DB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1464" y="1837051"/>
            <a:ext cx="6035826" cy="318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37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3798CD-3708-27E4-9254-39CC6AF48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Análisis</a:t>
            </a:r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kern="1200" spc="-5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código</a:t>
            </a:r>
            <a:endParaRPr lang="en-US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2DE94F-BA09-9D2E-625A-A6EBE95B7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1600" dirty="0" err="1"/>
              <a:t>Supongamos</a:t>
            </a:r>
            <a:r>
              <a:rPr lang="en-US" sz="1600" dirty="0"/>
              <a:t> que </a:t>
            </a:r>
            <a:r>
              <a:rPr lang="en-US" sz="1600" dirty="0" err="1"/>
              <a:t>analizamos</a:t>
            </a:r>
            <a:r>
              <a:rPr lang="en-US" sz="1600" dirty="0"/>
              <a:t>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contenido</a:t>
            </a:r>
            <a:r>
              <a:rPr lang="en-US" sz="1600" dirty="0"/>
              <a:t> de las </a:t>
            </a:r>
            <a:r>
              <a:rPr lang="en-US" sz="1600" dirty="0" err="1"/>
              <a:t>actas</a:t>
            </a:r>
            <a:r>
              <a:rPr lang="en-US" sz="1600" dirty="0"/>
              <a:t> de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encuentros</a:t>
            </a:r>
            <a:r>
              <a:rPr lang="en-US" sz="1600" dirty="0"/>
              <a:t> para </a:t>
            </a:r>
            <a:r>
              <a:rPr lang="en-US" sz="1600" dirty="0" err="1"/>
              <a:t>el</a:t>
            </a:r>
            <a:r>
              <a:rPr lang="en-US" sz="1600" dirty="0"/>
              <a:t> </a:t>
            </a:r>
            <a:r>
              <a:rPr lang="en-US" sz="1600" dirty="0" err="1"/>
              <a:t>diseño</a:t>
            </a:r>
            <a:r>
              <a:rPr lang="en-US" sz="1600" dirty="0"/>
              <a:t> </a:t>
            </a:r>
            <a:r>
              <a:rPr lang="en-US" sz="1600" dirty="0" err="1"/>
              <a:t>participativo</a:t>
            </a:r>
            <a:r>
              <a:rPr lang="en-US" sz="1600" dirty="0"/>
              <a:t> del PNB.</a:t>
            </a:r>
          </a:p>
          <a:p>
            <a:pPr>
              <a:lnSpc>
                <a:spcPct val="95000"/>
              </a:lnSpc>
            </a:pPr>
            <a:r>
              <a:rPr lang="en-US" sz="1600" dirty="0"/>
              <a:t>Uno de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temas</a:t>
            </a:r>
            <a:r>
              <a:rPr lang="en-US" sz="1600" dirty="0"/>
              <a:t> </a:t>
            </a:r>
            <a:r>
              <a:rPr lang="en-US" sz="1600" dirty="0" err="1"/>
              <a:t>importantes</a:t>
            </a:r>
            <a:r>
              <a:rPr lang="en-US" sz="1600" dirty="0"/>
              <a:t> es la </a:t>
            </a:r>
            <a:r>
              <a:rPr lang="en-US" sz="1600" dirty="0" err="1"/>
              <a:t>posición</a:t>
            </a:r>
            <a:r>
              <a:rPr lang="en-US" sz="1600" dirty="0"/>
              <a:t> de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participantes</a:t>
            </a:r>
            <a:r>
              <a:rPr lang="en-US" sz="1600" dirty="0"/>
              <a:t> </a:t>
            </a:r>
            <a:r>
              <a:rPr lang="en-US" sz="1600" dirty="0" err="1"/>
              <a:t>frente</a:t>
            </a:r>
            <a:r>
              <a:rPr lang="en-US" sz="1600" dirty="0"/>
              <a:t> a la </a:t>
            </a:r>
            <a:r>
              <a:rPr lang="en-US" sz="1600" dirty="0" err="1"/>
              <a:t>posibilidad</a:t>
            </a:r>
            <a:r>
              <a:rPr lang="en-US" sz="1600" dirty="0"/>
              <a:t> de </a:t>
            </a:r>
            <a:r>
              <a:rPr lang="en-US" sz="1600" dirty="0" err="1"/>
              <a:t>entregar</a:t>
            </a:r>
            <a:r>
              <a:rPr lang="en-US" sz="1600" dirty="0"/>
              <a:t> </a:t>
            </a:r>
            <a:r>
              <a:rPr lang="en-US" sz="1600" dirty="0" err="1"/>
              <a:t>beneficios</a:t>
            </a:r>
            <a:r>
              <a:rPr lang="en-US" sz="1600" dirty="0"/>
              <a:t> </a:t>
            </a:r>
            <a:r>
              <a:rPr lang="en-US" sz="1600" dirty="0" err="1"/>
              <a:t>penales</a:t>
            </a:r>
            <a:r>
              <a:rPr lang="en-US" sz="1600" dirty="0"/>
              <a:t> o </a:t>
            </a:r>
            <a:r>
              <a:rPr lang="en-US" sz="1600" dirty="0" err="1"/>
              <a:t>carcelarios</a:t>
            </a:r>
            <a:r>
              <a:rPr lang="en-US" sz="1600" dirty="0"/>
              <a:t> a </a:t>
            </a:r>
            <a:r>
              <a:rPr lang="en-US" sz="1600" dirty="0" err="1"/>
              <a:t>los</a:t>
            </a:r>
            <a:r>
              <a:rPr lang="en-US" sz="1600" dirty="0"/>
              <a:t> </a:t>
            </a:r>
            <a:r>
              <a:rPr lang="en-US" sz="1600" dirty="0" err="1"/>
              <a:t>criminales</a:t>
            </a:r>
            <a:r>
              <a:rPr lang="en-US" sz="1600" dirty="0"/>
              <a:t> de </a:t>
            </a:r>
            <a:r>
              <a:rPr lang="en-US" sz="1600" dirty="0" err="1"/>
              <a:t>lesa</a:t>
            </a:r>
            <a:r>
              <a:rPr lang="en-US" sz="1600" dirty="0"/>
              <a:t> </a:t>
            </a:r>
            <a:r>
              <a:rPr lang="en-US" sz="1600" dirty="0" err="1"/>
              <a:t>humanidad</a:t>
            </a:r>
            <a:r>
              <a:rPr lang="en-US" sz="1600" dirty="0"/>
              <a:t> a </a:t>
            </a:r>
            <a:r>
              <a:rPr lang="en-US" sz="1600" dirty="0" err="1"/>
              <a:t>cambio</a:t>
            </a:r>
            <a:r>
              <a:rPr lang="en-US" sz="1600" dirty="0"/>
              <a:t> de </a:t>
            </a:r>
            <a:r>
              <a:rPr lang="en-US" sz="1600" dirty="0" err="1"/>
              <a:t>información</a:t>
            </a:r>
            <a:r>
              <a:rPr lang="en-US" sz="1600" dirty="0"/>
              <a:t> </a:t>
            </a:r>
            <a:r>
              <a:rPr lang="en-US" sz="1600" dirty="0" err="1"/>
              <a:t>fidedigna</a:t>
            </a:r>
            <a:r>
              <a:rPr lang="en-US" sz="1600" dirty="0"/>
              <a:t>.</a:t>
            </a:r>
          </a:p>
          <a:p>
            <a:pPr>
              <a:lnSpc>
                <a:spcPct val="95000"/>
              </a:lnSpc>
            </a:pPr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este</a:t>
            </a:r>
            <a:r>
              <a:rPr lang="en-US" sz="1600" dirty="0"/>
              <a:t> </a:t>
            </a:r>
            <a:r>
              <a:rPr lang="en-US" sz="1600" dirty="0" err="1"/>
              <a:t>caso</a:t>
            </a:r>
            <a:r>
              <a:rPr lang="en-US" sz="1600" dirty="0"/>
              <a:t> se </a:t>
            </a:r>
            <a:r>
              <a:rPr lang="en-US" sz="1600" dirty="0" err="1"/>
              <a:t>pueden</a:t>
            </a:r>
            <a:r>
              <a:rPr lang="en-US" sz="1600" dirty="0"/>
              <a:t> </a:t>
            </a:r>
            <a:r>
              <a:rPr lang="en-US" sz="1600" dirty="0" err="1"/>
              <a:t>codificar</a:t>
            </a:r>
            <a:r>
              <a:rPr lang="en-US" sz="1600" dirty="0"/>
              <a:t> las </a:t>
            </a:r>
            <a:r>
              <a:rPr lang="en-US" sz="1600" dirty="0" err="1"/>
              <a:t>respuestas</a:t>
            </a:r>
            <a:r>
              <a:rPr lang="en-US" sz="1600" dirty="0"/>
              <a:t> </a:t>
            </a:r>
            <a:r>
              <a:rPr lang="en-US" sz="1600" dirty="0" err="1"/>
              <a:t>como</a:t>
            </a:r>
            <a:r>
              <a:rPr lang="en-US" sz="1600" dirty="0"/>
              <a:t> ”a favor” o “</a:t>
            </a:r>
            <a:r>
              <a:rPr lang="en-US" sz="1600" dirty="0" err="1"/>
              <a:t>en</a:t>
            </a:r>
            <a:r>
              <a:rPr lang="en-US" sz="1600" dirty="0"/>
              <a:t> contra”. </a:t>
            </a:r>
            <a:r>
              <a:rPr lang="en-US" sz="1600" dirty="0" err="1"/>
              <a:t>También</a:t>
            </a:r>
            <a:r>
              <a:rPr lang="en-US" sz="1600" dirty="0"/>
              <a:t> se </a:t>
            </a:r>
            <a:r>
              <a:rPr lang="en-US" sz="1600" dirty="0" err="1"/>
              <a:t>pueden</a:t>
            </a:r>
            <a:r>
              <a:rPr lang="en-US" sz="1600" dirty="0"/>
              <a:t> </a:t>
            </a:r>
            <a:r>
              <a:rPr lang="en-US" sz="1600" dirty="0" err="1"/>
              <a:t>marcar</a:t>
            </a:r>
            <a:r>
              <a:rPr lang="en-US" sz="1600" dirty="0"/>
              <a:t> las </a:t>
            </a:r>
            <a:r>
              <a:rPr lang="en-US" sz="1600" dirty="0" err="1"/>
              <a:t>posiciones</a:t>
            </a:r>
            <a:r>
              <a:rPr lang="en-US" sz="1600" dirty="0"/>
              <a:t> ”</a:t>
            </a:r>
            <a:r>
              <a:rPr lang="en-US" sz="1600" dirty="0" err="1"/>
              <a:t>ambiguas</a:t>
            </a:r>
            <a:r>
              <a:rPr lang="en-US" sz="1600" dirty="0"/>
              <a:t>”.</a:t>
            </a:r>
          </a:p>
          <a:p>
            <a:pPr>
              <a:lnSpc>
                <a:spcPct val="95000"/>
              </a:lnSpc>
            </a:pPr>
            <a:endParaRPr lang="en-US" sz="1600" dirty="0"/>
          </a:p>
          <a:p>
            <a:pPr>
              <a:lnSpc>
                <a:spcPct val="95000"/>
              </a:lnSpc>
            </a:pPr>
            <a:endParaRPr lang="en-US" sz="1600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243C3257-C034-AEA2-5BC2-1CFE2DC5AD5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57475042"/>
              </p:ext>
            </p:extLst>
          </p:nvPr>
        </p:nvGraphicFramePr>
        <p:xfrm>
          <a:off x="5394170" y="1441599"/>
          <a:ext cx="6035829" cy="4663925"/>
        </p:xfrm>
        <a:graphic>
          <a:graphicData uri="http://schemas.openxmlformats.org/drawingml/2006/table">
            <a:tbl>
              <a:tblPr firstRow="1" firstCol="1" bandRow="1">
                <a:noFill/>
                <a:tableStyleId>{5C22544A-7EE6-4342-B048-85BDC9FD1C3A}</a:tableStyleId>
              </a:tblPr>
              <a:tblGrid>
                <a:gridCol w="1183593">
                  <a:extLst>
                    <a:ext uri="{9D8B030D-6E8A-4147-A177-3AD203B41FA5}">
                      <a16:colId xmlns:a16="http://schemas.microsoft.com/office/drawing/2014/main" val="46983989"/>
                    </a:ext>
                  </a:extLst>
                </a:gridCol>
                <a:gridCol w="1348056">
                  <a:extLst>
                    <a:ext uri="{9D8B030D-6E8A-4147-A177-3AD203B41FA5}">
                      <a16:colId xmlns:a16="http://schemas.microsoft.com/office/drawing/2014/main" val="3281159037"/>
                    </a:ext>
                  </a:extLst>
                </a:gridCol>
                <a:gridCol w="1319275">
                  <a:extLst>
                    <a:ext uri="{9D8B030D-6E8A-4147-A177-3AD203B41FA5}">
                      <a16:colId xmlns:a16="http://schemas.microsoft.com/office/drawing/2014/main" val="1081626374"/>
                    </a:ext>
                  </a:extLst>
                </a:gridCol>
                <a:gridCol w="1156182">
                  <a:extLst>
                    <a:ext uri="{9D8B030D-6E8A-4147-A177-3AD203B41FA5}">
                      <a16:colId xmlns:a16="http://schemas.microsoft.com/office/drawing/2014/main" val="3581005467"/>
                    </a:ext>
                  </a:extLst>
                </a:gridCol>
                <a:gridCol w="1028723">
                  <a:extLst>
                    <a:ext uri="{9D8B030D-6E8A-4147-A177-3AD203B41FA5}">
                      <a16:colId xmlns:a16="http://schemas.microsoft.com/office/drawing/2014/main" val="4114031952"/>
                    </a:ext>
                  </a:extLst>
                </a:gridCol>
              </a:tblGrid>
              <a:tr h="1158046">
                <a:tc>
                  <a:txBody>
                    <a:bodyPr/>
                    <a:lstStyle/>
                    <a:p>
                      <a:endParaRPr lang="es-CL" sz="14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Agrupados</a:t>
                      </a:r>
                      <a:b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Gr=1327;  GS=29</a:t>
                      </a:r>
                      <a:endParaRPr lang="es-CL" sz="14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No agrupados</a:t>
                      </a:r>
                      <a:b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Gr=645;  GS=12</a:t>
                      </a:r>
                      <a:endParaRPr lang="es-CL" sz="14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Sitios de memoria</a:t>
                      </a:r>
                      <a:b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Gr=397;  GS=9</a:t>
                      </a:r>
                      <a:endParaRPr lang="es-CL" sz="14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Totales</a:t>
                      </a:r>
                      <a:endParaRPr lang="es-CL" sz="14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473168"/>
                  </a:ext>
                </a:extLst>
              </a:tr>
              <a:tr h="7075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● A favor</a:t>
                      </a:r>
                      <a:b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Gr=24</a:t>
                      </a:r>
                      <a:endParaRPr lang="es-CL" sz="14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45,2%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44,4%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30,0%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40,0%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9559305"/>
                  </a:ext>
                </a:extLst>
              </a:tr>
              <a:tr h="9327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● Ambiguo</a:t>
                      </a:r>
                      <a:b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Gr=8</a:t>
                      </a:r>
                      <a:endParaRPr lang="es-CL" sz="14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9,7%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22,2%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15,0%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13,3%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749613"/>
                  </a:ext>
                </a:extLst>
              </a:tr>
              <a:tr h="9327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● Caso a caso</a:t>
                      </a:r>
                      <a:b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Gr=9</a:t>
                      </a:r>
                      <a:endParaRPr lang="es-CL" sz="14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9,7%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11,1%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25,0%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15,0%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878E8B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91131"/>
                  </a:ext>
                </a:extLst>
              </a:tr>
              <a:tr h="9327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● En contra</a:t>
                      </a:r>
                      <a:b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</a:br>
                      <a:r>
                        <a:rPr lang="es-CL" sz="1400" b="1">
                          <a:solidFill>
                            <a:srgbClr val="FFFFFF"/>
                          </a:solidFill>
                          <a:effectLst/>
                        </a:rPr>
                        <a:t>Gr=19</a:t>
                      </a:r>
                      <a:endParaRPr lang="es-CL" sz="14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35,5%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22,2%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30,0%</a:t>
                      </a:r>
                      <a:endParaRPr lang="es-CL" sz="14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CL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</a:rPr>
                        <a:t>31,7%</a:t>
                      </a:r>
                      <a:endParaRPr lang="es-CL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197357" marR="118414" marT="118414" marB="118414">
                    <a:lnL w="38100" cap="flat" cmpd="sng" algn="ctr">
                      <a:solidFill>
                        <a:srgbClr val="FFFFFF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878E8B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025812"/>
                  </a:ext>
                </a:extLst>
              </a:tr>
            </a:tbl>
          </a:graphicData>
        </a:graphic>
      </p:graphicFrame>
      <p:sp>
        <p:nvSpPr>
          <p:cNvPr id="8" name="CuadroTexto 7">
            <a:extLst>
              <a:ext uri="{FF2B5EF4-FFF2-40B4-BE49-F238E27FC236}">
                <a16:creationId xmlns:a16="http://schemas.microsoft.com/office/drawing/2014/main" id="{EE08B4A2-2AA6-06C9-E633-5AA6C20EBBE6}"/>
              </a:ext>
            </a:extLst>
          </p:cNvPr>
          <p:cNvSpPr txBox="1"/>
          <p:nvPr/>
        </p:nvSpPr>
        <p:spPr>
          <a:xfrm>
            <a:off x="4694831" y="316523"/>
            <a:ext cx="728762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Tabla 5: Distribución de opiniones sobre la posibilidad de entregar beneficios a los responsables de las violaciones a los derechos humanos a cambio de información fidedigna sobre el paradero o destino final de las víctimas (Porcentaje de la frecuencia relativa por columna)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957246809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RegularSeedRightStep">
      <a:dk1>
        <a:srgbClr val="000000"/>
      </a:dk1>
      <a:lt1>
        <a:srgbClr val="FFFFFF"/>
      </a:lt1>
      <a:dk2>
        <a:srgbClr val="412D24"/>
      </a:dk2>
      <a:lt2>
        <a:srgbClr val="E2E8E7"/>
      </a:lt2>
      <a:accent1>
        <a:srgbClr val="E72941"/>
      </a:accent1>
      <a:accent2>
        <a:srgbClr val="D54F17"/>
      </a:accent2>
      <a:accent3>
        <a:srgbClr val="CD9C24"/>
      </a:accent3>
      <a:accent4>
        <a:srgbClr val="9AAD13"/>
      </a:accent4>
      <a:accent5>
        <a:srgbClr val="66B721"/>
      </a:accent5>
      <a:accent6>
        <a:srgbClr val="1BBD15"/>
      </a:accent6>
      <a:hlink>
        <a:srgbClr val="309286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</TotalTime>
  <Words>1880</Words>
  <Application>Microsoft Macintosh PowerPoint</Application>
  <PresentationFormat>Panorámica</PresentationFormat>
  <Paragraphs>120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Aharoni</vt:lpstr>
      <vt:lpstr>Arial</vt:lpstr>
      <vt:lpstr>Avenir Next LT Pro</vt:lpstr>
      <vt:lpstr>Calibri</vt:lpstr>
      <vt:lpstr>Inter</vt:lpstr>
      <vt:lpstr>PrismaticVTI</vt:lpstr>
      <vt:lpstr>CODIFICACIÓN Y CATEGORIZACIÓN EN ATLAS TI</vt:lpstr>
      <vt:lpstr>En esta clase veremos:</vt:lpstr>
      <vt:lpstr>Técnicas de codificación en Atlas.Ti</vt:lpstr>
      <vt:lpstr>Datos cualitativos</vt:lpstr>
      <vt:lpstr>Codificación de datos cualitativos</vt:lpstr>
      <vt:lpstr>¿Qué es un código?</vt:lpstr>
      <vt:lpstr>¿Qué es un código?</vt:lpstr>
      <vt:lpstr>Aplicación de códigos</vt:lpstr>
      <vt:lpstr>Análisis de código</vt:lpstr>
      <vt:lpstr>Análisis de código</vt:lpstr>
      <vt:lpstr>Métodos de codificación</vt:lpstr>
      <vt:lpstr>Codificación inductiva</vt:lpstr>
      <vt:lpstr>Codificación deductiva</vt:lpstr>
      <vt:lpstr>Codificación temática</vt:lpstr>
      <vt:lpstr>Codificación de proceso</vt:lpstr>
      <vt:lpstr>Codificación estructural</vt:lpstr>
      <vt:lpstr>Codificación longitudinal</vt:lpstr>
      <vt:lpstr>Creación y gestión de códigos en Atlas Ti</vt:lpstr>
      <vt:lpstr>Formas de codificar en Atlas.Ti</vt:lpstr>
      <vt:lpstr>Codificación manual</vt:lpstr>
      <vt:lpstr>Codificación in vivo</vt:lpstr>
      <vt:lpstr>Gestor de códigos</vt:lpstr>
      <vt:lpstr>Codificación automática</vt:lpstr>
      <vt:lpstr>Codificación de IA</vt:lpstr>
      <vt:lpstr>Análisis de sentimientos</vt:lpstr>
      <vt:lpstr>Minería de opinión</vt:lpstr>
      <vt:lpstr>Categorización y agrupamiento de códigos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CODIFICACIÓN Y CATEGORIZACIÓN EN ATLAS TI</dc:title>
  <dc:creator>Mauricio  Carrasco Nuñez</dc:creator>
  <cp:lastModifiedBy>Mauricio  Carrasco Nuñez</cp:lastModifiedBy>
  <cp:revision>1</cp:revision>
  <dcterms:created xsi:type="dcterms:W3CDTF">2024-01-16T01:56:59Z</dcterms:created>
  <dcterms:modified xsi:type="dcterms:W3CDTF">2024-01-16T05:18:55Z</dcterms:modified>
</cp:coreProperties>
</file>